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0"/>
  </p:notesMasterIdLst>
  <p:handoutMasterIdLst>
    <p:handoutMasterId r:id="rId41"/>
  </p:handoutMasterIdLst>
  <p:sldIdLst>
    <p:sldId id="327" r:id="rId5"/>
    <p:sldId id="330" r:id="rId6"/>
    <p:sldId id="331" r:id="rId7"/>
    <p:sldId id="332" r:id="rId8"/>
    <p:sldId id="298" r:id="rId9"/>
    <p:sldId id="262" r:id="rId10"/>
    <p:sldId id="263" r:id="rId11"/>
    <p:sldId id="302" r:id="rId12"/>
    <p:sldId id="264" r:id="rId13"/>
    <p:sldId id="266" r:id="rId14"/>
    <p:sldId id="265" r:id="rId15"/>
    <p:sldId id="276" r:id="rId16"/>
    <p:sldId id="303" r:id="rId17"/>
    <p:sldId id="293" r:id="rId18"/>
    <p:sldId id="284" r:id="rId19"/>
    <p:sldId id="269" r:id="rId20"/>
    <p:sldId id="304" r:id="rId21"/>
    <p:sldId id="305" r:id="rId22"/>
    <p:sldId id="307" r:id="rId23"/>
    <p:sldId id="306" r:id="rId24"/>
    <p:sldId id="308" r:id="rId25"/>
    <p:sldId id="270" r:id="rId26"/>
    <p:sldId id="310" r:id="rId27"/>
    <p:sldId id="312" r:id="rId28"/>
    <p:sldId id="315" r:id="rId29"/>
    <p:sldId id="316" r:id="rId30"/>
    <p:sldId id="294" r:id="rId31"/>
    <p:sldId id="296" r:id="rId32"/>
    <p:sldId id="318" r:id="rId33"/>
    <p:sldId id="319" r:id="rId34"/>
    <p:sldId id="288" r:id="rId35"/>
    <p:sldId id="289" r:id="rId36"/>
    <p:sldId id="320" r:id="rId37"/>
    <p:sldId id="274" r:id="rId38"/>
    <p:sldId id="329" r:id="rId3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493"/>
    <a:srgbClr val="0948CB"/>
    <a:srgbClr val="0B49CB"/>
    <a:srgbClr val="F2F4F8"/>
    <a:srgbClr val="1C7DDB"/>
    <a:srgbClr val="121619"/>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89"/>
    <p:restoredTop sz="85149"/>
  </p:normalViewPr>
  <p:slideViewPr>
    <p:cSldViewPr snapToGrid="0" snapToObjects="1">
      <p:cViewPr varScale="1">
        <p:scale>
          <a:sx n="84" d="100"/>
          <a:sy n="84" d="100"/>
        </p:scale>
        <p:origin x="200" y="12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commentAuthors" Target="commentAuthor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5/28/24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5/28/24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5/28/24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684571" y="4378728"/>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C. Liu</a:t>
            </a:r>
          </a:p>
          <a:p>
            <a:r>
              <a:rPr lang="en-US" dirty="0">
                <a:solidFill>
                  <a:schemeClr val="bg2"/>
                </a:solidFill>
                <a:latin typeface="Abadi"/>
                <a:ea typeface="SF Pro" pitchFamily="2" charset="0"/>
                <a:cs typeface="SF Pro" pitchFamily="2" charset="0"/>
              </a:rPr>
              <a:t>28 May 2024</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Create scatter (relationships) or bar (comparisons) charts for:</a:t>
            </a:r>
          </a:p>
          <a:p>
            <a:pPr lvl="1">
              <a:lnSpc>
                <a:spcPct val="100000"/>
              </a:lnSpc>
              <a:spcBef>
                <a:spcPts val="1400"/>
              </a:spcBef>
            </a:pPr>
            <a:r>
              <a:rPr lang="en-US" sz="2000" dirty="0">
                <a:solidFill>
                  <a:schemeClr val="accent3">
                    <a:lumMod val="25000"/>
                  </a:schemeClr>
                </a:solidFill>
                <a:latin typeface="Abadi"/>
              </a:rPr>
              <a:t>Flight number vs. payload</a:t>
            </a:r>
          </a:p>
          <a:p>
            <a:pPr lvl="1">
              <a:lnSpc>
                <a:spcPct val="100000"/>
              </a:lnSpc>
              <a:spcBef>
                <a:spcPts val="1400"/>
              </a:spcBef>
            </a:pPr>
            <a:r>
              <a:rPr lang="en-US" sz="2000" dirty="0">
                <a:solidFill>
                  <a:schemeClr val="accent3">
                    <a:lumMod val="25000"/>
                  </a:schemeClr>
                </a:solidFill>
                <a:latin typeface="Abadi"/>
              </a:rPr>
              <a:t>Flight number vs. launch site</a:t>
            </a:r>
          </a:p>
          <a:p>
            <a:pPr lvl="1">
              <a:lnSpc>
                <a:spcPct val="100000"/>
              </a:lnSpc>
              <a:spcBef>
                <a:spcPts val="1400"/>
              </a:spcBef>
            </a:pPr>
            <a:r>
              <a:rPr lang="en-US" sz="2000" dirty="0">
                <a:solidFill>
                  <a:schemeClr val="accent3">
                    <a:lumMod val="25000"/>
                  </a:schemeClr>
                </a:solidFill>
                <a:latin typeface="Abadi"/>
              </a:rPr>
              <a:t>Payload mass vs. launch site</a:t>
            </a:r>
          </a:p>
          <a:p>
            <a:pPr lvl="1">
              <a:lnSpc>
                <a:spcPct val="100000"/>
              </a:lnSpc>
              <a:spcBef>
                <a:spcPts val="1400"/>
              </a:spcBef>
            </a:pPr>
            <a:r>
              <a:rPr lang="en-US" sz="2000" dirty="0">
                <a:solidFill>
                  <a:schemeClr val="accent3">
                    <a:lumMod val="25000"/>
                  </a:schemeClr>
                </a:solidFill>
                <a:latin typeface="Abadi"/>
              </a:rPr>
              <a:t>Payload mass vs. orbit type</a:t>
            </a:r>
            <a:endParaRPr lang="en-US" sz="20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8331787" cy="3637622"/>
          </a:xfrm>
          <a:prstGeom prst="rect">
            <a:avLst/>
          </a:prstGeom>
        </p:spPr>
        <p:txBody>
          <a:bodyPr lIns="91440" tIns="45720" rIns="91440" bIns="45720" anchor="t"/>
          <a:lstStyle/>
          <a:p>
            <a:pPr marL="0" indent="0">
              <a:lnSpc>
                <a:spcPct val="100000"/>
              </a:lnSpc>
              <a:spcBef>
                <a:spcPts val="0"/>
              </a:spcBef>
              <a:buNone/>
            </a:pPr>
            <a:r>
              <a:rPr lang="en-US" sz="2000" b="1" dirty="0">
                <a:solidFill>
                  <a:schemeClr val="accent3">
                    <a:lumMod val="25000"/>
                  </a:schemeClr>
                </a:solidFill>
                <a:latin typeface="Abadi"/>
              </a:rPr>
              <a:t>Queries performed with SQL</a:t>
            </a:r>
          </a:p>
          <a:p>
            <a:pPr marL="0" indent="0">
              <a:lnSpc>
                <a:spcPct val="100000"/>
              </a:lnSpc>
              <a:spcBef>
                <a:spcPts val="0"/>
              </a:spcBef>
              <a:buNone/>
            </a:pPr>
            <a:endParaRPr lang="en-US" sz="2000" dirty="0">
              <a:solidFill>
                <a:schemeClr val="accent3">
                  <a:lumMod val="25000"/>
                </a:schemeClr>
              </a:solidFill>
              <a:latin typeface="Abadi"/>
            </a:endParaRPr>
          </a:p>
          <a:p>
            <a:pPr>
              <a:lnSpc>
                <a:spcPct val="100000"/>
              </a:lnSpc>
              <a:spcBef>
                <a:spcPts val="0"/>
              </a:spcBef>
            </a:pPr>
            <a:r>
              <a:rPr lang="en-US" sz="1700" dirty="0">
                <a:solidFill>
                  <a:schemeClr val="accent3">
                    <a:lumMod val="25000"/>
                  </a:schemeClr>
                </a:solidFill>
                <a:latin typeface="Abadi"/>
              </a:rPr>
              <a:t>Names of unique launch sites</a:t>
            </a:r>
          </a:p>
          <a:p>
            <a:pPr>
              <a:lnSpc>
                <a:spcPct val="100000"/>
              </a:lnSpc>
              <a:spcBef>
                <a:spcPts val="0"/>
              </a:spcBef>
            </a:pPr>
            <a:r>
              <a:rPr lang="en-US" sz="1700" dirty="0">
                <a:solidFill>
                  <a:schemeClr val="accent3">
                    <a:lumMod val="25000"/>
                  </a:schemeClr>
                </a:solidFill>
                <a:latin typeface="Abadi"/>
              </a:rPr>
              <a:t>Launch sites that began with “CCA”</a:t>
            </a:r>
          </a:p>
          <a:p>
            <a:pPr>
              <a:lnSpc>
                <a:spcPct val="100000"/>
              </a:lnSpc>
              <a:spcBef>
                <a:spcPts val="0"/>
              </a:spcBef>
            </a:pPr>
            <a:r>
              <a:rPr lang="en-US" sz="1700" dirty="0">
                <a:solidFill>
                  <a:schemeClr val="accent3">
                    <a:lumMod val="25000"/>
                  </a:schemeClr>
                </a:solidFill>
                <a:latin typeface="Abadi"/>
              </a:rPr>
              <a:t>Total payload mass of boosters launched by NASA (CRS)</a:t>
            </a:r>
          </a:p>
          <a:p>
            <a:pPr>
              <a:lnSpc>
                <a:spcPct val="100000"/>
              </a:lnSpc>
              <a:spcBef>
                <a:spcPts val="0"/>
              </a:spcBef>
            </a:pPr>
            <a:r>
              <a:rPr lang="en-US" sz="1700" dirty="0">
                <a:solidFill>
                  <a:schemeClr val="accent3">
                    <a:lumMod val="25000"/>
                  </a:schemeClr>
                </a:solidFill>
                <a:latin typeface="Abadi"/>
              </a:rPr>
              <a:t>Average payload mass of booster version F9 v1.1</a:t>
            </a:r>
          </a:p>
          <a:p>
            <a:pPr>
              <a:lnSpc>
                <a:spcPct val="100000"/>
              </a:lnSpc>
              <a:spcBef>
                <a:spcPts val="0"/>
              </a:spcBef>
            </a:pPr>
            <a:r>
              <a:rPr lang="en-US" sz="1700" dirty="0">
                <a:solidFill>
                  <a:schemeClr val="accent3">
                    <a:lumMod val="25000"/>
                  </a:schemeClr>
                </a:solidFill>
                <a:latin typeface="Abadi"/>
              </a:rPr>
              <a:t>Date of first successful landing on ground pad</a:t>
            </a:r>
          </a:p>
          <a:p>
            <a:pPr>
              <a:lnSpc>
                <a:spcPct val="100000"/>
              </a:lnSpc>
              <a:spcBef>
                <a:spcPts val="0"/>
              </a:spcBef>
            </a:pPr>
            <a:r>
              <a:rPr lang="en-US" sz="1700" dirty="0">
                <a:solidFill>
                  <a:schemeClr val="accent3">
                    <a:lumMod val="25000"/>
                  </a:schemeClr>
                </a:solidFill>
                <a:latin typeface="Abadi"/>
              </a:rPr>
              <a:t>Names of boosters with successful drone ship landings and payload mass between 4,000 – 6,000 kg</a:t>
            </a:r>
          </a:p>
          <a:p>
            <a:pPr>
              <a:lnSpc>
                <a:spcPct val="100000"/>
              </a:lnSpc>
              <a:spcBef>
                <a:spcPts val="0"/>
              </a:spcBef>
            </a:pPr>
            <a:r>
              <a:rPr lang="en-US" sz="1700" dirty="0">
                <a:solidFill>
                  <a:schemeClr val="accent3">
                    <a:lumMod val="25000"/>
                  </a:schemeClr>
                </a:solidFill>
                <a:latin typeface="Abadi"/>
              </a:rPr>
              <a:t>Total number of successful and failed missions</a:t>
            </a:r>
          </a:p>
          <a:p>
            <a:pPr>
              <a:lnSpc>
                <a:spcPct val="100000"/>
              </a:lnSpc>
              <a:spcBef>
                <a:spcPts val="0"/>
              </a:spcBef>
            </a:pPr>
            <a:r>
              <a:rPr lang="en-US" sz="1700" dirty="0">
                <a:solidFill>
                  <a:schemeClr val="accent3">
                    <a:lumMod val="25000"/>
                  </a:schemeClr>
                </a:solidFill>
                <a:latin typeface="Abadi"/>
              </a:rPr>
              <a:t>Booster versions that have carried maximum payload mass </a:t>
            </a:r>
          </a:p>
          <a:p>
            <a:pPr>
              <a:lnSpc>
                <a:spcPct val="100000"/>
              </a:lnSpc>
              <a:spcBef>
                <a:spcPts val="0"/>
              </a:spcBef>
            </a:pPr>
            <a:r>
              <a:rPr lang="en-US" sz="1700" dirty="0">
                <a:solidFill>
                  <a:schemeClr val="accent3">
                    <a:lumMod val="25000"/>
                  </a:schemeClr>
                </a:solidFill>
                <a:latin typeface="Abadi"/>
              </a:rPr>
              <a:t>Names of boosters and launch sites with failed drone ship landings during the months of 2015</a:t>
            </a:r>
          </a:p>
          <a:p>
            <a:pPr>
              <a:lnSpc>
                <a:spcPct val="100000"/>
              </a:lnSpc>
              <a:spcBef>
                <a:spcPts val="0"/>
              </a:spcBef>
            </a:pPr>
            <a:r>
              <a:rPr lang="en-US" sz="1700" dirty="0">
                <a:solidFill>
                  <a:schemeClr val="accent3">
                    <a:lumMod val="25000"/>
                  </a:schemeClr>
                </a:solidFill>
                <a:latin typeface="Abadi"/>
              </a:rPr>
              <a:t>Count of landing outcomes between 2010-06-04 and 2017-03-20</a:t>
            </a:r>
            <a:endParaRPr lang="en-US" sz="1700" dirty="0"/>
          </a:p>
          <a:p>
            <a:pPr>
              <a:spcBef>
                <a:spcPts val="0"/>
              </a:spcBef>
            </a:pPr>
            <a:endParaRPr lang="en-US" sz="20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4723" y="1674235"/>
            <a:ext cx="9093591" cy="4351338"/>
          </a:xfrm>
          <a:prstGeom prst="rect">
            <a:avLst/>
          </a:prstGeom>
        </p:spPr>
        <p:txBody>
          <a:bodyPr>
            <a:normAutofit/>
          </a:bodyPr>
          <a:lstStyle/>
          <a:p>
            <a:pPr marL="0" indent="0">
              <a:lnSpc>
                <a:spcPct val="100000"/>
              </a:lnSpc>
              <a:spcBef>
                <a:spcPts val="1400"/>
              </a:spcBef>
              <a:buNone/>
            </a:pPr>
            <a:r>
              <a:rPr lang="en-US" sz="2000" b="1" dirty="0">
                <a:solidFill>
                  <a:schemeClr val="accent3">
                    <a:lumMod val="25000"/>
                  </a:schemeClr>
                </a:solidFill>
                <a:latin typeface="Abadi" panose="020B0604020104020204" pitchFamily="34" charset="0"/>
              </a:rPr>
              <a:t>First, added markers indicating launch sites</a:t>
            </a:r>
          </a:p>
          <a:p>
            <a:pPr lvl="1">
              <a:lnSpc>
                <a:spcPct val="100000"/>
              </a:lnSpc>
              <a:spcBef>
                <a:spcPts val="0"/>
              </a:spcBef>
            </a:pPr>
            <a:r>
              <a:rPr lang="en-US" sz="1700" dirty="0">
                <a:solidFill>
                  <a:schemeClr val="accent3">
                    <a:lumMod val="25000"/>
                  </a:schemeClr>
                </a:solidFill>
                <a:latin typeface="Abadi" panose="020B0604020104020204" pitchFamily="34" charset="0"/>
              </a:rPr>
              <a:t>Blue circle at NASA Johnson Space center’s coordinates, and red circles around all launch sites</a:t>
            </a:r>
          </a:p>
          <a:p>
            <a:pPr lvl="1">
              <a:lnSpc>
                <a:spcPct val="100000"/>
              </a:lnSpc>
              <a:spcBef>
                <a:spcPts val="0"/>
              </a:spcBef>
            </a:pPr>
            <a:r>
              <a:rPr lang="en-US" sz="1700" dirty="0">
                <a:solidFill>
                  <a:schemeClr val="accent3">
                    <a:lumMod val="25000"/>
                  </a:schemeClr>
                </a:solidFill>
                <a:latin typeface="Abadi" panose="020B0604020104020204" pitchFamily="34" charset="0"/>
              </a:rPr>
              <a:t>Popup labels showing name and coordinates for all launch sites</a:t>
            </a:r>
          </a:p>
          <a:p>
            <a:pPr marL="0" indent="0">
              <a:lnSpc>
                <a:spcPct val="100000"/>
              </a:lnSpc>
              <a:spcBef>
                <a:spcPts val="1400"/>
              </a:spcBef>
              <a:buNone/>
            </a:pPr>
            <a:r>
              <a:rPr lang="en-US" sz="2000" b="1" dirty="0">
                <a:solidFill>
                  <a:schemeClr val="accent3">
                    <a:lumMod val="25000"/>
                  </a:schemeClr>
                </a:solidFill>
                <a:latin typeface="Abadi" panose="020B0604020104020204" pitchFamily="34" charset="0"/>
              </a:rPr>
              <a:t>Then, added markers indicating the outcomes of the launches</a:t>
            </a:r>
          </a:p>
          <a:p>
            <a:pPr lvl="1">
              <a:lnSpc>
                <a:spcPct val="100000"/>
              </a:lnSpc>
              <a:spcBef>
                <a:spcPts val="0"/>
              </a:spcBef>
            </a:pPr>
            <a:r>
              <a:rPr lang="en-US" sz="2000" dirty="0">
                <a:solidFill>
                  <a:schemeClr val="accent3">
                    <a:lumMod val="25000"/>
                  </a:schemeClr>
                </a:solidFill>
                <a:latin typeface="Abadi" panose="020B0604020104020204" pitchFamily="34" charset="0"/>
              </a:rPr>
              <a:t>Colored markers indicating successful (green) and unsuccessful (red) launches</a:t>
            </a:r>
          </a:p>
          <a:p>
            <a:pPr marL="0" indent="0">
              <a:lnSpc>
                <a:spcPct val="100000"/>
              </a:lnSpc>
              <a:spcBef>
                <a:spcPts val="1400"/>
              </a:spcBef>
              <a:buNone/>
            </a:pPr>
            <a:r>
              <a:rPr lang="en-US" sz="2000" b="1" dirty="0">
                <a:solidFill>
                  <a:schemeClr val="accent3">
                    <a:lumMod val="25000"/>
                  </a:schemeClr>
                </a:solidFill>
                <a:latin typeface="Abadi" panose="020B0604020104020204" pitchFamily="34" charset="0"/>
              </a:rPr>
              <a:t>Finally, added lines to distance </a:t>
            </a:r>
          </a:p>
          <a:p>
            <a:pPr lvl="1">
              <a:lnSpc>
                <a:spcPct val="100000"/>
              </a:lnSpc>
              <a:spcBef>
                <a:spcPts val="0"/>
              </a:spcBef>
            </a:pPr>
            <a:r>
              <a:rPr lang="en-US" sz="2000" dirty="0">
                <a:solidFill>
                  <a:schemeClr val="accent3">
                    <a:lumMod val="25000"/>
                  </a:schemeClr>
                </a:solidFill>
                <a:latin typeface="Abadi" panose="020B0604020104020204" pitchFamily="34" charset="0"/>
              </a:rPr>
              <a:t>Colored lined to show distance between launch site (28.56234, -80.57737) and proximity to nearest coastline and highway</a:t>
            </a:r>
            <a:endParaRPr lang="en-US" sz="2000" dirty="0"/>
          </a:p>
          <a:p>
            <a:endParaRPr lang="en-US" sz="20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0"/>
              </a:spcBef>
            </a:pPr>
            <a:r>
              <a:rPr lang="en-US" sz="2200" dirty="0">
                <a:solidFill>
                  <a:schemeClr val="accent3">
                    <a:lumMod val="25000"/>
                  </a:schemeClr>
                </a:solidFill>
                <a:latin typeface="Abadi" panose="020B0604020104020204" pitchFamily="34" charset="0"/>
              </a:rPr>
              <a:t>Dropdown list with launch sites</a:t>
            </a:r>
          </a:p>
          <a:p>
            <a:pPr>
              <a:lnSpc>
                <a:spcPct val="100000"/>
              </a:lnSpc>
              <a:spcBef>
                <a:spcPts val="0"/>
              </a:spcBef>
            </a:pPr>
            <a:r>
              <a:rPr lang="en-US" sz="2200" dirty="0">
                <a:solidFill>
                  <a:schemeClr val="accent3">
                    <a:lumMod val="25000"/>
                  </a:schemeClr>
                </a:solidFill>
                <a:latin typeface="Abadi" panose="020B0604020104020204" pitchFamily="34" charset="0"/>
              </a:rPr>
              <a:t>Pie chart displaying successful launches </a:t>
            </a:r>
          </a:p>
          <a:p>
            <a:pPr>
              <a:lnSpc>
                <a:spcPct val="100000"/>
              </a:lnSpc>
              <a:spcBef>
                <a:spcPts val="0"/>
              </a:spcBef>
            </a:pPr>
            <a:r>
              <a:rPr lang="en-US" sz="2200" dirty="0">
                <a:solidFill>
                  <a:schemeClr val="accent3">
                    <a:lumMod val="25000"/>
                  </a:schemeClr>
                </a:solidFill>
                <a:latin typeface="Abadi" panose="020B0604020104020204" pitchFamily="34" charset="0"/>
              </a:rPr>
              <a:t>Slider for payload mass range</a:t>
            </a:r>
          </a:p>
          <a:p>
            <a:pPr>
              <a:lnSpc>
                <a:spcPct val="100000"/>
              </a:lnSpc>
              <a:spcBef>
                <a:spcPts val="0"/>
              </a:spcBef>
            </a:pPr>
            <a:r>
              <a:rPr lang="en-US" sz="2200" dirty="0">
                <a:solidFill>
                  <a:schemeClr val="accent3">
                    <a:lumMod val="25000"/>
                  </a:schemeClr>
                </a:solidFill>
                <a:latin typeface="Abadi" panose="020B0604020104020204" pitchFamily="34" charset="0"/>
              </a:rPr>
              <a:t>Scatter graph investigating relationship between mass vs success rate</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0"/>
              </a:spcBef>
            </a:pPr>
            <a:r>
              <a:rPr lang="en-US" sz="2000" dirty="0">
                <a:solidFill>
                  <a:schemeClr val="accent3">
                    <a:lumMod val="25000"/>
                  </a:schemeClr>
                </a:solidFill>
                <a:latin typeface="Abadi" panose="020B0604020104020204" pitchFamily="34" charset="0"/>
              </a:rPr>
              <a:t>Create NumPy array</a:t>
            </a:r>
          </a:p>
          <a:p>
            <a:pPr>
              <a:lnSpc>
                <a:spcPct val="100000"/>
              </a:lnSpc>
              <a:spcBef>
                <a:spcPts val="0"/>
              </a:spcBef>
            </a:pPr>
            <a:r>
              <a:rPr lang="en-US" sz="2000" dirty="0">
                <a:solidFill>
                  <a:schemeClr val="accent3">
                    <a:lumMod val="25000"/>
                  </a:schemeClr>
                </a:solidFill>
                <a:latin typeface="Abadi" panose="020B0604020104020204" pitchFamily="34" charset="0"/>
              </a:rPr>
              <a:t>Standardize data, then fit and transform</a:t>
            </a:r>
          </a:p>
          <a:p>
            <a:pPr>
              <a:lnSpc>
                <a:spcPct val="100000"/>
              </a:lnSpc>
              <a:spcBef>
                <a:spcPts val="0"/>
              </a:spcBef>
            </a:pPr>
            <a:r>
              <a:rPr lang="en-US" sz="2000" dirty="0">
                <a:solidFill>
                  <a:schemeClr val="accent3">
                    <a:lumMod val="25000"/>
                  </a:schemeClr>
                </a:solidFill>
                <a:latin typeface="Abadi" panose="020B0604020104020204" pitchFamily="34" charset="0"/>
              </a:rPr>
              <a:t>Split data into test and training sets</a:t>
            </a:r>
          </a:p>
          <a:p>
            <a:pPr>
              <a:lnSpc>
                <a:spcPct val="100000"/>
              </a:lnSpc>
              <a:spcBef>
                <a:spcPts val="0"/>
              </a:spcBef>
            </a:pPr>
            <a:r>
              <a:rPr lang="en-US" sz="2000" dirty="0">
                <a:solidFill>
                  <a:schemeClr val="accent3">
                    <a:lumMod val="25000"/>
                  </a:schemeClr>
                </a:solidFill>
                <a:latin typeface="Abadi" panose="020B0604020104020204" pitchFamily="34" charset="0"/>
              </a:rPr>
              <a:t>Create </a:t>
            </a:r>
            <a:r>
              <a:rPr lang="en-US" sz="2000" dirty="0" err="1">
                <a:solidFill>
                  <a:schemeClr val="accent3">
                    <a:lumMod val="25000"/>
                  </a:schemeClr>
                </a:solidFill>
                <a:latin typeface="Abadi" panose="020B0604020104020204" pitchFamily="34" charset="0"/>
              </a:rPr>
              <a:t>GridSearchCV</a:t>
            </a:r>
            <a:r>
              <a:rPr lang="en-US" sz="2000" dirty="0">
                <a:solidFill>
                  <a:schemeClr val="accent3">
                    <a:lumMod val="25000"/>
                  </a:schemeClr>
                </a:solidFill>
                <a:latin typeface="Abadi" panose="020B0604020104020204" pitchFamily="34" charset="0"/>
              </a:rPr>
              <a:t> object with cv=10 and apply on different algorithms:</a:t>
            </a:r>
          </a:p>
          <a:p>
            <a:pPr lvl="1">
              <a:lnSpc>
                <a:spcPct val="100000"/>
              </a:lnSpc>
              <a:spcBef>
                <a:spcPts val="0"/>
              </a:spcBef>
            </a:pPr>
            <a:r>
              <a:rPr lang="en-US" sz="2000" dirty="0">
                <a:solidFill>
                  <a:schemeClr val="accent3">
                    <a:lumMod val="25000"/>
                  </a:schemeClr>
                </a:solidFill>
                <a:latin typeface="Abadi" panose="020B0604020104020204" pitchFamily="34" charset="0"/>
              </a:rPr>
              <a:t>Logistic regression</a:t>
            </a:r>
          </a:p>
          <a:p>
            <a:pPr lvl="1">
              <a:lnSpc>
                <a:spcPct val="100000"/>
              </a:lnSpc>
              <a:spcBef>
                <a:spcPts val="0"/>
              </a:spcBef>
            </a:pPr>
            <a:r>
              <a:rPr lang="en-US" sz="2000" dirty="0">
                <a:solidFill>
                  <a:schemeClr val="accent3">
                    <a:lumMod val="25000"/>
                  </a:schemeClr>
                </a:solidFill>
                <a:latin typeface="Abadi" panose="020B0604020104020204" pitchFamily="34" charset="0"/>
              </a:rPr>
              <a:t>Support vector machine</a:t>
            </a:r>
          </a:p>
          <a:p>
            <a:pPr lvl="1">
              <a:lnSpc>
                <a:spcPct val="100000"/>
              </a:lnSpc>
              <a:spcBef>
                <a:spcPts val="0"/>
              </a:spcBef>
            </a:pPr>
            <a:r>
              <a:rPr lang="en-US" sz="2000" dirty="0">
                <a:solidFill>
                  <a:schemeClr val="accent3">
                    <a:lumMod val="25000"/>
                  </a:schemeClr>
                </a:solidFill>
                <a:latin typeface="Abadi" panose="020B0604020104020204" pitchFamily="34" charset="0"/>
              </a:rPr>
              <a:t>Decision tree </a:t>
            </a:r>
          </a:p>
          <a:p>
            <a:pPr lvl="1">
              <a:lnSpc>
                <a:spcPct val="100000"/>
              </a:lnSpc>
              <a:spcBef>
                <a:spcPts val="0"/>
              </a:spcBef>
            </a:pPr>
            <a:r>
              <a:rPr lang="en-US" sz="2000" dirty="0">
                <a:solidFill>
                  <a:schemeClr val="accent3">
                    <a:lumMod val="25000"/>
                  </a:schemeClr>
                </a:solidFill>
                <a:latin typeface="Abadi" panose="020B0604020104020204" pitchFamily="34" charset="0"/>
              </a:rPr>
              <a:t>K-nearest </a:t>
            </a:r>
            <a:r>
              <a:rPr lang="en-US" sz="2000" dirty="0" err="1">
                <a:solidFill>
                  <a:schemeClr val="accent3">
                    <a:lumMod val="25000"/>
                  </a:schemeClr>
                </a:solidFill>
                <a:latin typeface="Abadi" panose="020B0604020104020204" pitchFamily="34" charset="0"/>
              </a:rPr>
              <a:t>neighbour</a:t>
            </a:r>
            <a:endParaRPr lang="en-US" sz="2000" dirty="0">
              <a:solidFill>
                <a:schemeClr val="accent3">
                  <a:lumMod val="25000"/>
                </a:schemeClr>
              </a:solidFill>
              <a:latin typeface="Abadi" panose="020B0604020104020204" pitchFamily="34" charset="0"/>
            </a:endParaRPr>
          </a:p>
          <a:p>
            <a:pPr>
              <a:lnSpc>
                <a:spcPct val="100000"/>
              </a:lnSpc>
              <a:spcBef>
                <a:spcPts val="0"/>
              </a:spcBef>
            </a:pPr>
            <a:r>
              <a:rPr lang="en-US" sz="2000" dirty="0">
                <a:solidFill>
                  <a:schemeClr val="accent3">
                    <a:lumMod val="25000"/>
                  </a:schemeClr>
                </a:solidFill>
                <a:latin typeface="Abadi" panose="020B0604020104020204" pitchFamily="34" charset="0"/>
              </a:rPr>
              <a:t>Calculate accuracy and create confusion matrix for all test data to identify best model </a:t>
            </a:r>
          </a:p>
          <a:p>
            <a:pPr marL="457200" lvl="1" indent="0">
              <a:lnSpc>
                <a:spcPct val="100000"/>
              </a:lnSpc>
              <a:spcBef>
                <a:spcPts val="0"/>
              </a:spcBef>
              <a:buNone/>
            </a:pP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74480" y="5097816"/>
            <a:ext cx="10111131" cy="1075272"/>
          </a:xfrm>
          <a:prstGeom prst="rect">
            <a:avLst/>
          </a:prstGeom>
        </p:spPr>
        <p:txBody>
          <a:bodyPr>
            <a:normAutofit/>
          </a:bodyPr>
          <a:lstStyle/>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Earlier flights tended to have lower success rates while later flights tended to have higher success rates.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7" name="Picture 6">
            <a:extLst>
              <a:ext uri="{FF2B5EF4-FFF2-40B4-BE49-F238E27FC236}">
                <a16:creationId xmlns:a16="http://schemas.microsoft.com/office/drawing/2014/main" id="{7A0E719B-768C-3E4F-5031-9E8D4DC37DDC}"/>
              </a:ext>
            </a:extLst>
          </p:cNvPr>
          <p:cNvPicPr>
            <a:picLocks noChangeAspect="1"/>
          </p:cNvPicPr>
          <p:nvPr/>
        </p:nvPicPr>
        <p:blipFill>
          <a:blip r:embed="rId3"/>
          <a:stretch>
            <a:fillRect/>
          </a:stretch>
        </p:blipFill>
        <p:spPr>
          <a:xfrm>
            <a:off x="1174480" y="1840274"/>
            <a:ext cx="9843039" cy="3177451"/>
          </a:xfrm>
          <a:prstGeom prst="rect">
            <a:avLst/>
          </a:prstGeom>
          <a:ln w="19050">
            <a:solidFill>
              <a:srgbClr val="005493"/>
            </a:solidFill>
          </a:ln>
        </p:spPr>
      </p:pic>
    </p:spTree>
    <p:extLst>
      <p:ext uri="{BB962C8B-B14F-4D97-AF65-F5344CB8AC3E}">
        <p14:creationId xmlns:p14="http://schemas.microsoft.com/office/powerpoint/2010/main" val="3865605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6" name="Content Placeholder 2">
            <a:extLst>
              <a:ext uri="{FF2B5EF4-FFF2-40B4-BE49-F238E27FC236}">
                <a16:creationId xmlns:a16="http://schemas.microsoft.com/office/drawing/2014/main" id="{E0723609-ACEB-7D4D-083B-6D0084B5FA85}"/>
              </a:ext>
            </a:extLst>
          </p:cNvPr>
          <p:cNvSpPr txBox="1">
            <a:spLocks/>
          </p:cNvSpPr>
          <p:nvPr/>
        </p:nvSpPr>
        <p:spPr>
          <a:xfrm>
            <a:off x="1174480" y="5097816"/>
            <a:ext cx="10111131" cy="107527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000" dirty="0">
                <a:solidFill>
                  <a:schemeClr val="accent3">
                    <a:lumMod val="25000"/>
                  </a:schemeClr>
                </a:solidFill>
                <a:latin typeface="Abadi" panose="020B0604020104020204" pitchFamily="34" charset="0"/>
              </a:rPr>
              <a:t>Most launches greater than 8000kg were successful. Most failed launches occurred between 0 to 6000 kg payload masses. KSC LC 39A had the fewest failed launches across all payload masses. </a:t>
            </a:r>
          </a:p>
        </p:txBody>
      </p:sp>
      <p:pic>
        <p:nvPicPr>
          <p:cNvPr id="7" name="Picture 6">
            <a:extLst>
              <a:ext uri="{FF2B5EF4-FFF2-40B4-BE49-F238E27FC236}">
                <a16:creationId xmlns:a16="http://schemas.microsoft.com/office/drawing/2014/main" id="{A111EED3-54F7-4CE9-488A-24E0B072B4C1}"/>
              </a:ext>
            </a:extLst>
          </p:cNvPr>
          <p:cNvPicPr>
            <a:picLocks noChangeAspect="1"/>
          </p:cNvPicPr>
          <p:nvPr/>
        </p:nvPicPr>
        <p:blipFill>
          <a:blip r:embed="rId3"/>
          <a:stretch>
            <a:fillRect/>
          </a:stretch>
        </p:blipFill>
        <p:spPr>
          <a:xfrm>
            <a:off x="1400585" y="1760184"/>
            <a:ext cx="9390830" cy="2987075"/>
          </a:xfrm>
          <a:prstGeom prst="rect">
            <a:avLst/>
          </a:prstGeom>
          <a:ln>
            <a:solidFill>
              <a:srgbClr val="005493"/>
            </a:solidFill>
          </a:ln>
        </p:spPr>
      </p:pic>
    </p:spTree>
    <p:extLst>
      <p:ext uri="{BB962C8B-B14F-4D97-AF65-F5344CB8AC3E}">
        <p14:creationId xmlns:p14="http://schemas.microsoft.com/office/powerpoint/2010/main" val="3869789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a:extLst>
              <a:ext uri="{FF2B5EF4-FFF2-40B4-BE49-F238E27FC236}">
                <a16:creationId xmlns:a16="http://schemas.microsoft.com/office/drawing/2014/main" id="{5F673D91-6028-66BC-C667-681065F06E25}"/>
              </a:ext>
            </a:extLst>
          </p:cNvPr>
          <p:cNvPicPr>
            <a:picLocks noChangeAspect="1"/>
          </p:cNvPicPr>
          <p:nvPr/>
        </p:nvPicPr>
        <p:blipFill>
          <a:blip r:embed="rId3"/>
          <a:stretch>
            <a:fillRect/>
          </a:stretch>
        </p:blipFill>
        <p:spPr>
          <a:xfrm>
            <a:off x="953367" y="1659979"/>
            <a:ext cx="5142633" cy="4659371"/>
          </a:xfrm>
          <a:prstGeom prst="rect">
            <a:avLst/>
          </a:prstGeom>
          <a:ln>
            <a:solidFill>
              <a:srgbClr val="005493"/>
            </a:solidFill>
          </a:ln>
        </p:spPr>
      </p:pic>
      <p:sp>
        <p:nvSpPr>
          <p:cNvPr id="6" name="Content Placeholder 2">
            <a:extLst>
              <a:ext uri="{FF2B5EF4-FFF2-40B4-BE49-F238E27FC236}">
                <a16:creationId xmlns:a16="http://schemas.microsoft.com/office/drawing/2014/main" id="{8390F3F1-B19C-A338-7AB9-AEC99CA09767}"/>
              </a:ext>
            </a:extLst>
          </p:cNvPr>
          <p:cNvSpPr txBox="1">
            <a:spLocks/>
          </p:cNvSpPr>
          <p:nvPr/>
        </p:nvSpPr>
        <p:spPr>
          <a:xfrm>
            <a:off x="6416040" y="1943728"/>
            <a:ext cx="4822593" cy="255207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000" dirty="0">
                <a:solidFill>
                  <a:schemeClr val="accent3">
                    <a:lumMod val="25000"/>
                  </a:schemeClr>
                </a:solidFill>
                <a:latin typeface="Abadi" panose="020B0604020104020204" pitchFamily="34" charset="0"/>
              </a:rPr>
              <a:t>ES-L-1, GEO, HEO, and SSO orbits all had success rates of 100%. On the other end of the spectrum, SO had a success rate of 0%. </a:t>
            </a:r>
          </a:p>
        </p:txBody>
      </p:sp>
    </p:spTree>
    <p:extLst>
      <p:ext uri="{BB962C8B-B14F-4D97-AF65-F5344CB8AC3E}">
        <p14:creationId xmlns:p14="http://schemas.microsoft.com/office/powerpoint/2010/main" val="80090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EC090CE9-5F94-AEB5-9C3E-790501A22760}"/>
              </a:ext>
            </a:extLst>
          </p:cNvPr>
          <p:cNvPicPr>
            <a:picLocks noChangeAspect="1"/>
          </p:cNvPicPr>
          <p:nvPr/>
        </p:nvPicPr>
        <p:blipFill>
          <a:blip r:embed="rId3"/>
          <a:stretch>
            <a:fillRect/>
          </a:stretch>
        </p:blipFill>
        <p:spPr>
          <a:xfrm>
            <a:off x="1082039" y="1719888"/>
            <a:ext cx="10178193" cy="3278832"/>
          </a:xfrm>
          <a:prstGeom prst="rect">
            <a:avLst/>
          </a:prstGeom>
          <a:ln>
            <a:solidFill>
              <a:srgbClr val="005493"/>
            </a:solidFill>
          </a:ln>
        </p:spPr>
      </p:pic>
      <p:sp>
        <p:nvSpPr>
          <p:cNvPr id="6" name="Content Placeholder 2">
            <a:extLst>
              <a:ext uri="{FF2B5EF4-FFF2-40B4-BE49-F238E27FC236}">
                <a16:creationId xmlns:a16="http://schemas.microsoft.com/office/drawing/2014/main" id="{C94974E2-49CE-537B-D39E-B49A9217BE0C}"/>
              </a:ext>
            </a:extLst>
          </p:cNvPr>
          <p:cNvSpPr txBox="1">
            <a:spLocks/>
          </p:cNvSpPr>
          <p:nvPr/>
        </p:nvSpPr>
        <p:spPr>
          <a:xfrm>
            <a:off x="1082039" y="5095932"/>
            <a:ext cx="9911690" cy="92964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000" dirty="0">
                <a:solidFill>
                  <a:schemeClr val="accent3">
                    <a:lumMod val="25000"/>
                  </a:schemeClr>
                </a:solidFill>
                <a:latin typeface="Abadi" panose="020B0604020104020204" pitchFamily="34" charset="0"/>
              </a:rPr>
              <a:t>Success rate tends to increase as number of flights per orbit increases. Most failed launches occurred during earlier flights.</a:t>
            </a:r>
          </a:p>
        </p:txBody>
      </p:sp>
    </p:spTree>
    <p:extLst>
      <p:ext uri="{BB962C8B-B14F-4D97-AF65-F5344CB8AC3E}">
        <p14:creationId xmlns:p14="http://schemas.microsoft.com/office/powerpoint/2010/main" val="1106727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5E7E35D6-F2E5-0B44-15C5-039312CE20E0}"/>
              </a:ext>
            </a:extLst>
          </p:cNvPr>
          <p:cNvPicPr>
            <a:picLocks noChangeAspect="1"/>
          </p:cNvPicPr>
          <p:nvPr/>
        </p:nvPicPr>
        <p:blipFill>
          <a:blip r:embed="rId3"/>
          <a:stretch>
            <a:fillRect/>
          </a:stretch>
        </p:blipFill>
        <p:spPr>
          <a:xfrm>
            <a:off x="951214" y="1775982"/>
            <a:ext cx="10289571" cy="3306035"/>
          </a:xfrm>
          <a:prstGeom prst="rect">
            <a:avLst/>
          </a:prstGeom>
          <a:ln>
            <a:solidFill>
              <a:srgbClr val="005493"/>
            </a:solidFill>
          </a:ln>
        </p:spPr>
      </p:pic>
      <p:sp>
        <p:nvSpPr>
          <p:cNvPr id="6" name="Content Placeholder 2">
            <a:extLst>
              <a:ext uri="{FF2B5EF4-FFF2-40B4-BE49-F238E27FC236}">
                <a16:creationId xmlns:a16="http://schemas.microsoft.com/office/drawing/2014/main" id="{8EAC5993-1AFE-D458-1410-46A017EE0065}"/>
              </a:ext>
            </a:extLst>
          </p:cNvPr>
          <p:cNvSpPr txBox="1">
            <a:spLocks/>
          </p:cNvSpPr>
          <p:nvPr/>
        </p:nvSpPr>
        <p:spPr>
          <a:xfrm>
            <a:off x="1071966" y="5273368"/>
            <a:ext cx="9911690" cy="92964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000" dirty="0">
                <a:solidFill>
                  <a:schemeClr val="accent3">
                    <a:lumMod val="25000"/>
                  </a:schemeClr>
                </a:solidFill>
                <a:latin typeface="Abadi" panose="020B0604020104020204" pitchFamily="34" charset="0"/>
              </a:rPr>
              <a:t>Mixed success rates across payloads, but particularly with GTO orbits and GS orbits. </a:t>
            </a:r>
          </a:p>
        </p:txBody>
      </p:sp>
    </p:spTree>
    <p:extLst>
      <p:ext uri="{BB962C8B-B14F-4D97-AF65-F5344CB8AC3E}">
        <p14:creationId xmlns:p14="http://schemas.microsoft.com/office/powerpoint/2010/main" val="3145340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a:extLst>
              <a:ext uri="{FF2B5EF4-FFF2-40B4-BE49-F238E27FC236}">
                <a16:creationId xmlns:a16="http://schemas.microsoft.com/office/drawing/2014/main" id="{110D1212-61E0-3C60-7F75-C2298494004B}"/>
              </a:ext>
            </a:extLst>
          </p:cNvPr>
          <p:cNvPicPr>
            <a:picLocks noChangeAspect="1"/>
          </p:cNvPicPr>
          <p:nvPr/>
        </p:nvPicPr>
        <p:blipFill>
          <a:blip r:embed="rId3"/>
          <a:stretch>
            <a:fillRect/>
          </a:stretch>
        </p:blipFill>
        <p:spPr>
          <a:xfrm>
            <a:off x="936869" y="1553299"/>
            <a:ext cx="6204084" cy="4766051"/>
          </a:xfrm>
          <a:prstGeom prst="rect">
            <a:avLst/>
          </a:prstGeom>
          <a:ln>
            <a:solidFill>
              <a:srgbClr val="005493"/>
            </a:solidFill>
          </a:ln>
        </p:spPr>
      </p:pic>
      <p:sp>
        <p:nvSpPr>
          <p:cNvPr id="6" name="Content Placeholder 2">
            <a:extLst>
              <a:ext uri="{FF2B5EF4-FFF2-40B4-BE49-F238E27FC236}">
                <a16:creationId xmlns:a16="http://schemas.microsoft.com/office/drawing/2014/main" id="{B4C00573-5024-CA07-70CB-49028AB8B82C}"/>
              </a:ext>
            </a:extLst>
          </p:cNvPr>
          <p:cNvSpPr txBox="1">
            <a:spLocks/>
          </p:cNvSpPr>
          <p:nvPr/>
        </p:nvSpPr>
        <p:spPr>
          <a:xfrm>
            <a:off x="7513320" y="1966288"/>
            <a:ext cx="3944652" cy="202659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000" dirty="0">
                <a:solidFill>
                  <a:schemeClr val="accent3">
                    <a:lumMod val="25000"/>
                  </a:schemeClr>
                </a:solidFill>
                <a:latin typeface="Abadi" panose="020B0604020104020204" pitchFamily="34" charset="0"/>
              </a:rPr>
              <a:t>Overall, the success rate has improved dramatically from 2013 to 2020. There was a dip in success between 2017 and 2018, but success rate quickly recovered the following year.</a:t>
            </a:r>
          </a:p>
        </p:txBody>
      </p:sp>
    </p:spTree>
    <p:extLst>
      <p:ext uri="{BB962C8B-B14F-4D97-AF65-F5344CB8AC3E}">
        <p14:creationId xmlns:p14="http://schemas.microsoft.com/office/powerpoint/2010/main" val="706594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Information</a:t>
            </a:r>
          </a:p>
        </p:txBody>
      </p:sp>
      <p:pic>
        <p:nvPicPr>
          <p:cNvPr id="6" name="Picture 5">
            <a:extLst>
              <a:ext uri="{FF2B5EF4-FFF2-40B4-BE49-F238E27FC236}">
                <a16:creationId xmlns:a16="http://schemas.microsoft.com/office/drawing/2014/main" id="{8D1C33BB-A263-76BB-0423-2D0298191A19}"/>
              </a:ext>
            </a:extLst>
          </p:cNvPr>
          <p:cNvPicPr>
            <a:picLocks noChangeAspect="1"/>
          </p:cNvPicPr>
          <p:nvPr/>
        </p:nvPicPr>
        <p:blipFill>
          <a:blip r:embed="rId3"/>
          <a:stretch>
            <a:fillRect/>
          </a:stretch>
        </p:blipFill>
        <p:spPr>
          <a:xfrm>
            <a:off x="1016000" y="1542784"/>
            <a:ext cx="3129280" cy="1885392"/>
          </a:xfrm>
          <a:prstGeom prst="rect">
            <a:avLst/>
          </a:prstGeom>
          <a:ln>
            <a:solidFill>
              <a:srgbClr val="005493"/>
            </a:solidFill>
          </a:ln>
        </p:spPr>
      </p:pic>
      <p:sp>
        <p:nvSpPr>
          <p:cNvPr id="7" name="Content Placeholder 2">
            <a:extLst>
              <a:ext uri="{FF2B5EF4-FFF2-40B4-BE49-F238E27FC236}">
                <a16:creationId xmlns:a16="http://schemas.microsoft.com/office/drawing/2014/main" id="{40D256B6-2FF7-1F25-1194-43E850C33195}"/>
              </a:ext>
            </a:extLst>
          </p:cNvPr>
          <p:cNvSpPr txBox="1">
            <a:spLocks/>
          </p:cNvSpPr>
          <p:nvPr/>
        </p:nvSpPr>
        <p:spPr>
          <a:xfrm>
            <a:off x="4365006" y="1607122"/>
            <a:ext cx="3944652" cy="202659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000" dirty="0">
                <a:solidFill>
                  <a:schemeClr val="accent3">
                    <a:lumMod val="25000"/>
                  </a:schemeClr>
                </a:solidFill>
                <a:latin typeface="Abadi" panose="020B0604020104020204" pitchFamily="34" charset="0"/>
              </a:rPr>
              <a:t>Launch site names:</a:t>
            </a:r>
          </a:p>
          <a:p>
            <a:pPr marL="457200" indent="-457200">
              <a:lnSpc>
                <a:spcPct val="100000"/>
              </a:lnSpc>
              <a:spcBef>
                <a:spcPts val="0"/>
              </a:spcBef>
              <a:buFont typeface="+mj-lt"/>
              <a:buAutoNum type="arabicPeriod"/>
            </a:pPr>
            <a:r>
              <a:rPr lang="en-US" sz="2000" dirty="0">
                <a:solidFill>
                  <a:schemeClr val="accent3">
                    <a:lumMod val="25000"/>
                  </a:schemeClr>
                </a:solidFill>
                <a:latin typeface="Abadi" panose="020B0604020104020204" pitchFamily="34" charset="0"/>
              </a:rPr>
              <a:t>CCAFS LC-40</a:t>
            </a:r>
          </a:p>
          <a:p>
            <a:pPr marL="457200" indent="-457200">
              <a:lnSpc>
                <a:spcPct val="100000"/>
              </a:lnSpc>
              <a:spcBef>
                <a:spcPts val="0"/>
              </a:spcBef>
              <a:buFont typeface="+mj-lt"/>
              <a:buAutoNum type="arabicPeriod"/>
            </a:pPr>
            <a:r>
              <a:rPr lang="en-US" sz="2000" dirty="0">
                <a:solidFill>
                  <a:schemeClr val="accent3">
                    <a:lumMod val="25000"/>
                  </a:schemeClr>
                </a:solidFill>
                <a:latin typeface="Abadi" panose="020B0604020104020204" pitchFamily="34" charset="0"/>
              </a:rPr>
              <a:t>VAFB SLC-4E</a:t>
            </a:r>
          </a:p>
          <a:p>
            <a:pPr marL="457200" indent="-457200">
              <a:lnSpc>
                <a:spcPct val="100000"/>
              </a:lnSpc>
              <a:spcBef>
                <a:spcPts val="0"/>
              </a:spcBef>
              <a:buFont typeface="+mj-lt"/>
              <a:buAutoNum type="arabicPeriod"/>
            </a:pPr>
            <a:r>
              <a:rPr lang="en-US" sz="2000" dirty="0">
                <a:solidFill>
                  <a:schemeClr val="accent3">
                    <a:lumMod val="25000"/>
                  </a:schemeClr>
                </a:solidFill>
                <a:latin typeface="Abadi" panose="020B0604020104020204" pitchFamily="34" charset="0"/>
              </a:rPr>
              <a:t>KSC LC-39A</a:t>
            </a:r>
          </a:p>
          <a:p>
            <a:pPr marL="457200" indent="-457200">
              <a:lnSpc>
                <a:spcPct val="100000"/>
              </a:lnSpc>
              <a:spcBef>
                <a:spcPts val="0"/>
              </a:spcBef>
              <a:buFont typeface="+mj-lt"/>
              <a:buAutoNum type="arabicPeriod"/>
            </a:pPr>
            <a:r>
              <a:rPr lang="en-US" sz="2000" dirty="0">
                <a:solidFill>
                  <a:schemeClr val="accent3">
                    <a:lumMod val="25000"/>
                  </a:schemeClr>
                </a:solidFill>
                <a:latin typeface="Abadi" panose="020B0604020104020204" pitchFamily="34" charset="0"/>
              </a:rPr>
              <a:t>CCAFS SLC-40</a:t>
            </a:r>
          </a:p>
        </p:txBody>
      </p:sp>
      <p:pic>
        <p:nvPicPr>
          <p:cNvPr id="8" name="Picture 7">
            <a:extLst>
              <a:ext uri="{FF2B5EF4-FFF2-40B4-BE49-F238E27FC236}">
                <a16:creationId xmlns:a16="http://schemas.microsoft.com/office/drawing/2014/main" id="{3520F6A5-4D8F-7740-7C27-CF6B3F7AF744}"/>
              </a:ext>
            </a:extLst>
          </p:cNvPr>
          <p:cNvPicPr>
            <a:picLocks noChangeAspect="1"/>
          </p:cNvPicPr>
          <p:nvPr/>
        </p:nvPicPr>
        <p:blipFill>
          <a:blip r:embed="rId4"/>
          <a:stretch>
            <a:fillRect/>
          </a:stretch>
        </p:blipFill>
        <p:spPr>
          <a:xfrm>
            <a:off x="1016000" y="4115735"/>
            <a:ext cx="10341953" cy="1909838"/>
          </a:xfrm>
          <a:prstGeom prst="rect">
            <a:avLst/>
          </a:prstGeom>
          <a:ln>
            <a:solidFill>
              <a:srgbClr val="005493"/>
            </a:solidFill>
          </a:ln>
        </p:spPr>
      </p:pic>
      <p:sp>
        <p:nvSpPr>
          <p:cNvPr id="9" name="Content Placeholder 2">
            <a:extLst>
              <a:ext uri="{FF2B5EF4-FFF2-40B4-BE49-F238E27FC236}">
                <a16:creationId xmlns:a16="http://schemas.microsoft.com/office/drawing/2014/main" id="{FB0A7A84-7A16-D297-091E-9FA8471B78B3}"/>
              </a:ext>
            </a:extLst>
          </p:cNvPr>
          <p:cNvSpPr txBox="1">
            <a:spLocks/>
          </p:cNvSpPr>
          <p:nvPr/>
        </p:nvSpPr>
        <p:spPr>
          <a:xfrm>
            <a:off x="6277953" y="3643692"/>
            <a:ext cx="5180019" cy="54904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000" dirty="0">
                <a:solidFill>
                  <a:schemeClr val="accent3">
                    <a:lumMod val="25000"/>
                  </a:schemeClr>
                </a:solidFill>
                <a:latin typeface="Abadi" panose="020B0604020104020204" pitchFamily="34" charset="0"/>
              </a:rPr>
              <a:t>5 records of launch sites starting with “CCA”</a:t>
            </a:r>
          </a:p>
        </p:txBody>
      </p:sp>
    </p:spTree>
    <p:extLst>
      <p:ext uri="{BB962C8B-B14F-4D97-AF65-F5344CB8AC3E}">
        <p14:creationId xmlns:p14="http://schemas.microsoft.com/office/powerpoint/2010/main" val="2727850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a:t>
            </a:r>
          </a:p>
        </p:txBody>
      </p:sp>
      <p:pic>
        <p:nvPicPr>
          <p:cNvPr id="2" name="Picture 1">
            <a:extLst>
              <a:ext uri="{FF2B5EF4-FFF2-40B4-BE49-F238E27FC236}">
                <a16:creationId xmlns:a16="http://schemas.microsoft.com/office/drawing/2014/main" id="{6BE585AB-944E-9E29-F176-110185C4A54B}"/>
              </a:ext>
            </a:extLst>
          </p:cNvPr>
          <p:cNvPicPr>
            <a:picLocks noChangeAspect="1"/>
          </p:cNvPicPr>
          <p:nvPr/>
        </p:nvPicPr>
        <p:blipFill>
          <a:blip r:embed="rId3"/>
          <a:stretch>
            <a:fillRect/>
          </a:stretch>
        </p:blipFill>
        <p:spPr>
          <a:xfrm>
            <a:off x="942372" y="1723742"/>
            <a:ext cx="7772400" cy="1832894"/>
          </a:xfrm>
          <a:prstGeom prst="rect">
            <a:avLst/>
          </a:prstGeom>
          <a:ln>
            <a:solidFill>
              <a:srgbClr val="005493"/>
            </a:solidFill>
          </a:ln>
        </p:spPr>
      </p:pic>
      <p:pic>
        <p:nvPicPr>
          <p:cNvPr id="6" name="Picture 5">
            <a:extLst>
              <a:ext uri="{FF2B5EF4-FFF2-40B4-BE49-F238E27FC236}">
                <a16:creationId xmlns:a16="http://schemas.microsoft.com/office/drawing/2014/main" id="{3AE9A06A-7BE3-3203-E908-E6D4E371ACC6}"/>
              </a:ext>
            </a:extLst>
          </p:cNvPr>
          <p:cNvPicPr>
            <a:picLocks noChangeAspect="1"/>
          </p:cNvPicPr>
          <p:nvPr/>
        </p:nvPicPr>
        <p:blipFill>
          <a:blip r:embed="rId4"/>
          <a:stretch>
            <a:fillRect/>
          </a:stretch>
        </p:blipFill>
        <p:spPr>
          <a:xfrm>
            <a:off x="954456" y="4086168"/>
            <a:ext cx="7784485" cy="1692763"/>
          </a:xfrm>
          <a:prstGeom prst="rect">
            <a:avLst/>
          </a:prstGeom>
          <a:ln>
            <a:solidFill>
              <a:srgbClr val="005493"/>
            </a:solidFill>
          </a:ln>
        </p:spPr>
      </p:pic>
      <p:sp>
        <p:nvSpPr>
          <p:cNvPr id="7" name="Content Placeholder 2">
            <a:extLst>
              <a:ext uri="{FF2B5EF4-FFF2-40B4-BE49-F238E27FC236}">
                <a16:creationId xmlns:a16="http://schemas.microsoft.com/office/drawing/2014/main" id="{0BAC99E4-1532-C215-D694-B805FBEB8751}"/>
              </a:ext>
            </a:extLst>
          </p:cNvPr>
          <p:cNvSpPr txBox="1">
            <a:spLocks/>
          </p:cNvSpPr>
          <p:nvPr/>
        </p:nvSpPr>
        <p:spPr>
          <a:xfrm>
            <a:off x="8832889" y="1889134"/>
            <a:ext cx="2987040" cy="202659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000" dirty="0">
                <a:solidFill>
                  <a:schemeClr val="accent3">
                    <a:lumMod val="25000"/>
                  </a:schemeClr>
                </a:solidFill>
                <a:latin typeface="Abadi" panose="020B0604020104020204" pitchFamily="34" charset="0"/>
              </a:rPr>
              <a:t>Total payload mass of 45,596 kg carried by boosters launched by NASA</a:t>
            </a:r>
          </a:p>
        </p:txBody>
      </p:sp>
      <p:sp>
        <p:nvSpPr>
          <p:cNvPr id="8" name="Content Placeholder 2">
            <a:extLst>
              <a:ext uri="{FF2B5EF4-FFF2-40B4-BE49-F238E27FC236}">
                <a16:creationId xmlns:a16="http://schemas.microsoft.com/office/drawing/2014/main" id="{B998F81D-E8A5-1179-1846-13763657C78B}"/>
              </a:ext>
            </a:extLst>
          </p:cNvPr>
          <p:cNvSpPr txBox="1">
            <a:spLocks/>
          </p:cNvSpPr>
          <p:nvPr/>
        </p:nvSpPr>
        <p:spPr>
          <a:xfrm>
            <a:off x="8832889" y="4275544"/>
            <a:ext cx="2987040" cy="130246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000" dirty="0">
                <a:solidFill>
                  <a:schemeClr val="accent3">
                    <a:lumMod val="25000"/>
                  </a:schemeClr>
                </a:solidFill>
                <a:latin typeface="Abadi" panose="020B0604020104020204" pitchFamily="34" charset="0"/>
              </a:rPr>
              <a:t>Average payload mass of 2928 kg carried by booster version F9 v1.1</a:t>
            </a:r>
          </a:p>
        </p:txBody>
      </p:sp>
    </p:spTree>
    <p:extLst>
      <p:ext uri="{BB962C8B-B14F-4D97-AF65-F5344CB8AC3E}">
        <p14:creationId xmlns:p14="http://schemas.microsoft.com/office/powerpoint/2010/main" val="40100147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Landing and Mission Outcomes</a:t>
            </a:r>
          </a:p>
        </p:txBody>
      </p:sp>
      <p:pic>
        <p:nvPicPr>
          <p:cNvPr id="6" name="Picture 5">
            <a:extLst>
              <a:ext uri="{FF2B5EF4-FFF2-40B4-BE49-F238E27FC236}">
                <a16:creationId xmlns:a16="http://schemas.microsoft.com/office/drawing/2014/main" id="{CABEDF3D-486D-C28A-D851-9114ADB6E38B}"/>
              </a:ext>
            </a:extLst>
          </p:cNvPr>
          <p:cNvPicPr>
            <a:picLocks noChangeAspect="1"/>
          </p:cNvPicPr>
          <p:nvPr/>
        </p:nvPicPr>
        <p:blipFill>
          <a:blip r:embed="rId3"/>
          <a:stretch>
            <a:fillRect/>
          </a:stretch>
        </p:blipFill>
        <p:spPr>
          <a:xfrm>
            <a:off x="4150179" y="3689409"/>
            <a:ext cx="3232227" cy="2336164"/>
          </a:xfrm>
          <a:prstGeom prst="rect">
            <a:avLst/>
          </a:prstGeom>
          <a:ln>
            <a:solidFill>
              <a:srgbClr val="005493"/>
            </a:solidFill>
          </a:ln>
        </p:spPr>
      </p:pic>
      <p:pic>
        <p:nvPicPr>
          <p:cNvPr id="8" name="Picture 7">
            <a:extLst>
              <a:ext uri="{FF2B5EF4-FFF2-40B4-BE49-F238E27FC236}">
                <a16:creationId xmlns:a16="http://schemas.microsoft.com/office/drawing/2014/main" id="{ACEBE644-08A2-5FD9-C1A8-3FC0F9D8238A}"/>
              </a:ext>
            </a:extLst>
          </p:cNvPr>
          <p:cNvPicPr>
            <a:picLocks noChangeAspect="1"/>
          </p:cNvPicPr>
          <p:nvPr/>
        </p:nvPicPr>
        <p:blipFill>
          <a:blip r:embed="rId4"/>
          <a:stretch>
            <a:fillRect/>
          </a:stretch>
        </p:blipFill>
        <p:spPr>
          <a:xfrm>
            <a:off x="777227" y="3686747"/>
            <a:ext cx="2922258" cy="2337806"/>
          </a:xfrm>
          <a:prstGeom prst="rect">
            <a:avLst/>
          </a:prstGeom>
          <a:ln>
            <a:solidFill>
              <a:srgbClr val="005493"/>
            </a:solidFill>
          </a:ln>
        </p:spPr>
      </p:pic>
      <p:pic>
        <p:nvPicPr>
          <p:cNvPr id="9" name="Picture 8">
            <a:extLst>
              <a:ext uri="{FF2B5EF4-FFF2-40B4-BE49-F238E27FC236}">
                <a16:creationId xmlns:a16="http://schemas.microsoft.com/office/drawing/2014/main" id="{308EB123-D4FC-AB2D-B88B-132DC80223D6}"/>
              </a:ext>
            </a:extLst>
          </p:cNvPr>
          <p:cNvPicPr>
            <a:picLocks noChangeAspect="1"/>
          </p:cNvPicPr>
          <p:nvPr/>
        </p:nvPicPr>
        <p:blipFill>
          <a:blip r:embed="rId5"/>
          <a:stretch>
            <a:fillRect/>
          </a:stretch>
        </p:blipFill>
        <p:spPr>
          <a:xfrm>
            <a:off x="7680592" y="3232892"/>
            <a:ext cx="3842331" cy="2751713"/>
          </a:xfrm>
          <a:prstGeom prst="rect">
            <a:avLst/>
          </a:prstGeom>
          <a:ln>
            <a:solidFill>
              <a:srgbClr val="005493"/>
            </a:solidFill>
          </a:ln>
        </p:spPr>
      </p:pic>
      <p:sp>
        <p:nvSpPr>
          <p:cNvPr id="10" name="Content Placeholder 2">
            <a:extLst>
              <a:ext uri="{FF2B5EF4-FFF2-40B4-BE49-F238E27FC236}">
                <a16:creationId xmlns:a16="http://schemas.microsoft.com/office/drawing/2014/main" id="{F61AA41A-0307-111B-BACA-5E7BAE585EAF}"/>
              </a:ext>
            </a:extLst>
          </p:cNvPr>
          <p:cNvSpPr txBox="1">
            <a:spLocks/>
          </p:cNvSpPr>
          <p:nvPr/>
        </p:nvSpPr>
        <p:spPr>
          <a:xfrm>
            <a:off x="917952" y="1584334"/>
            <a:ext cx="2987040" cy="202659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000" dirty="0">
                <a:solidFill>
                  <a:schemeClr val="accent3">
                    <a:lumMod val="25000"/>
                  </a:schemeClr>
                </a:solidFill>
                <a:latin typeface="Abadi" panose="020B0604020104020204" pitchFamily="34" charset="0"/>
              </a:rPr>
              <a:t>First successful landing in ground pad on Dec 22, 2015</a:t>
            </a:r>
          </a:p>
        </p:txBody>
      </p:sp>
      <p:sp>
        <p:nvSpPr>
          <p:cNvPr id="11" name="Content Placeholder 2">
            <a:extLst>
              <a:ext uri="{FF2B5EF4-FFF2-40B4-BE49-F238E27FC236}">
                <a16:creationId xmlns:a16="http://schemas.microsoft.com/office/drawing/2014/main" id="{6FEC2BCF-9BAB-A49C-1B91-BB42F013B78B}"/>
              </a:ext>
            </a:extLst>
          </p:cNvPr>
          <p:cNvSpPr txBox="1">
            <a:spLocks/>
          </p:cNvSpPr>
          <p:nvPr/>
        </p:nvSpPr>
        <p:spPr>
          <a:xfrm>
            <a:off x="4299272" y="1568468"/>
            <a:ext cx="2987040" cy="202659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000" dirty="0">
                <a:solidFill>
                  <a:schemeClr val="accent3">
                    <a:lumMod val="25000"/>
                  </a:schemeClr>
                </a:solidFill>
                <a:latin typeface="Abadi" panose="020B0604020104020204" pitchFamily="34" charset="0"/>
              </a:rPr>
              <a:t>Successful drone ship landing with booster versions (B1022, B1026, B1021.2, B2031.2) with payload mass between 4000 and 6000 kg</a:t>
            </a:r>
          </a:p>
        </p:txBody>
      </p:sp>
      <p:sp>
        <p:nvSpPr>
          <p:cNvPr id="12" name="Content Placeholder 2">
            <a:extLst>
              <a:ext uri="{FF2B5EF4-FFF2-40B4-BE49-F238E27FC236}">
                <a16:creationId xmlns:a16="http://schemas.microsoft.com/office/drawing/2014/main" id="{A11CFCE9-348B-B698-2BC0-564D608BB46E}"/>
              </a:ext>
            </a:extLst>
          </p:cNvPr>
          <p:cNvSpPr txBox="1">
            <a:spLocks/>
          </p:cNvSpPr>
          <p:nvPr/>
        </p:nvSpPr>
        <p:spPr>
          <a:xfrm>
            <a:off x="7776686" y="1640298"/>
            <a:ext cx="2987040" cy="202659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000" dirty="0">
                <a:solidFill>
                  <a:schemeClr val="accent3">
                    <a:lumMod val="25000"/>
                  </a:schemeClr>
                </a:solidFill>
                <a:latin typeface="Abadi" panose="020B0604020104020204" pitchFamily="34" charset="0"/>
              </a:rPr>
              <a:t>100 successful mission outcomes, 1 failed mission outcome</a:t>
            </a:r>
          </a:p>
        </p:txBody>
      </p:sp>
    </p:spTree>
    <p:extLst>
      <p:ext uri="{BB962C8B-B14F-4D97-AF65-F5344CB8AC3E}">
        <p14:creationId xmlns:p14="http://schemas.microsoft.com/office/powerpoint/2010/main" val="14346799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27FEC818-C49F-E952-0D6D-A8B5CB93F95C}"/>
              </a:ext>
            </a:extLst>
          </p:cNvPr>
          <p:cNvPicPr>
            <a:picLocks noChangeAspect="1"/>
          </p:cNvPicPr>
          <p:nvPr/>
        </p:nvPicPr>
        <p:blipFill>
          <a:blip r:embed="rId3"/>
          <a:stretch>
            <a:fillRect/>
          </a:stretch>
        </p:blipFill>
        <p:spPr>
          <a:xfrm>
            <a:off x="1032705" y="1515218"/>
            <a:ext cx="5920349" cy="4911993"/>
          </a:xfrm>
          <a:prstGeom prst="rect">
            <a:avLst/>
          </a:prstGeom>
          <a:ln>
            <a:solidFill>
              <a:srgbClr val="005493"/>
            </a:solidFill>
          </a:ln>
        </p:spPr>
      </p:pic>
      <p:sp>
        <p:nvSpPr>
          <p:cNvPr id="8" name="Content Placeholder 2">
            <a:extLst>
              <a:ext uri="{FF2B5EF4-FFF2-40B4-BE49-F238E27FC236}">
                <a16:creationId xmlns:a16="http://schemas.microsoft.com/office/drawing/2014/main" id="{660511DF-1FC8-F5D2-0C96-1C835FC20C7A}"/>
              </a:ext>
            </a:extLst>
          </p:cNvPr>
          <p:cNvSpPr txBox="1">
            <a:spLocks/>
          </p:cNvSpPr>
          <p:nvPr/>
        </p:nvSpPr>
        <p:spPr>
          <a:xfrm>
            <a:off x="7221252" y="1782454"/>
            <a:ext cx="2987040" cy="202659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000" dirty="0">
                <a:solidFill>
                  <a:schemeClr val="accent3">
                    <a:lumMod val="25000"/>
                  </a:schemeClr>
                </a:solidFill>
                <a:latin typeface="Abadi" panose="020B0604020104020204" pitchFamily="34" charset="0"/>
              </a:rPr>
              <a:t>12 booster versions that have carried the maximum payload</a:t>
            </a:r>
          </a:p>
        </p:txBody>
      </p:sp>
    </p:spTree>
    <p:extLst>
      <p:ext uri="{BB962C8B-B14F-4D97-AF65-F5344CB8AC3E}">
        <p14:creationId xmlns:p14="http://schemas.microsoft.com/office/powerpoint/2010/main" val="35666463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Records</a:t>
            </a:r>
          </a:p>
        </p:txBody>
      </p:sp>
      <p:pic>
        <p:nvPicPr>
          <p:cNvPr id="2" name="Picture 1">
            <a:extLst>
              <a:ext uri="{FF2B5EF4-FFF2-40B4-BE49-F238E27FC236}">
                <a16:creationId xmlns:a16="http://schemas.microsoft.com/office/drawing/2014/main" id="{B5071A89-BB66-FAD5-9104-3B8269B47116}"/>
              </a:ext>
            </a:extLst>
          </p:cNvPr>
          <p:cNvPicPr>
            <a:picLocks noChangeAspect="1"/>
          </p:cNvPicPr>
          <p:nvPr/>
        </p:nvPicPr>
        <p:blipFill>
          <a:blip r:embed="rId3"/>
          <a:stretch>
            <a:fillRect/>
          </a:stretch>
        </p:blipFill>
        <p:spPr>
          <a:xfrm>
            <a:off x="6614942" y="1588507"/>
            <a:ext cx="4670669" cy="1566650"/>
          </a:xfrm>
          <a:prstGeom prst="rect">
            <a:avLst/>
          </a:prstGeom>
          <a:ln>
            <a:solidFill>
              <a:srgbClr val="005493"/>
            </a:solidFill>
          </a:ln>
        </p:spPr>
      </p:pic>
      <p:sp>
        <p:nvSpPr>
          <p:cNvPr id="6" name="Content Placeholder 2">
            <a:extLst>
              <a:ext uri="{FF2B5EF4-FFF2-40B4-BE49-F238E27FC236}">
                <a16:creationId xmlns:a16="http://schemas.microsoft.com/office/drawing/2014/main" id="{18C26973-0017-8E18-30A3-51F40D5B0524}"/>
              </a:ext>
            </a:extLst>
          </p:cNvPr>
          <p:cNvSpPr txBox="1">
            <a:spLocks/>
          </p:cNvSpPr>
          <p:nvPr/>
        </p:nvSpPr>
        <p:spPr>
          <a:xfrm>
            <a:off x="6583579" y="3155157"/>
            <a:ext cx="4702032" cy="8029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000" dirty="0">
                <a:solidFill>
                  <a:schemeClr val="accent3">
                    <a:lumMod val="25000"/>
                  </a:schemeClr>
                </a:solidFill>
                <a:latin typeface="Abadi" panose="020B0604020104020204" pitchFamily="34" charset="0"/>
              </a:rPr>
              <a:t>Two launches with unsuccessful landings on drone ships: in January and in March</a:t>
            </a:r>
          </a:p>
        </p:txBody>
      </p:sp>
      <p:pic>
        <p:nvPicPr>
          <p:cNvPr id="7" name="Picture 6">
            <a:extLst>
              <a:ext uri="{FF2B5EF4-FFF2-40B4-BE49-F238E27FC236}">
                <a16:creationId xmlns:a16="http://schemas.microsoft.com/office/drawing/2014/main" id="{0ED313BB-FD08-998D-D608-7C47D9A7676B}"/>
              </a:ext>
            </a:extLst>
          </p:cNvPr>
          <p:cNvPicPr>
            <a:picLocks noChangeAspect="1"/>
          </p:cNvPicPr>
          <p:nvPr/>
        </p:nvPicPr>
        <p:blipFill>
          <a:blip r:embed="rId4"/>
          <a:stretch>
            <a:fillRect/>
          </a:stretch>
        </p:blipFill>
        <p:spPr>
          <a:xfrm>
            <a:off x="906389" y="1565599"/>
            <a:ext cx="5240934" cy="4032250"/>
          </a:xfrm>
          <a:prstGeom prst="rect">
            <a:avLst/>
          </a:prstGeom>
          <a:ln>
            <a:solidFill>
              <a:srgbClr val="005493"/>
            </a:solidFill>
          </a:ln>
        </p:spPr>
      </p:pic>
      <p:sp>
        <p:nvSpPr>
          <p:cNvPr id="8" name="Content Placeholder 2">
            <a:extLst>
              <a:ext uri="{FF2B5EF4-FFF2-40B4-BE49-F238E27FC236}">
                <a16:creationId xmlns:a16="http://schemas.microsoft.com/office/drawing/2014/main" id="{4B17F34F-F8B0-6710-8673-9F728C7F8D50}"/>
              </a:ext>
            </a:extLst>
          </p:cNvPr>
          <p:cNvSpPr txBox="1">
            <a:spLocks/>
          </p:cNvSpPr>
          <p:nvPr/>
        </p:nvSpPr>
        <p:spPr>
          <a:xfrm>
            <a:off x="906389" y="5624253"/>
            <a:ext cx="5487282" cy="802958"/>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000" dirty="0">
                <a:solidFill>
                  <a:schemeClr val="accent3">
                    <a:lumMod val="25000"/>
                  </a:schemeClr>
                </a:solidFill>
                <a:latin typeface="Abadi" panose="020B0604020104020204" pitchFamily="34" charset="0"/>
              </a:rPr>
              <a:t>Count of successful landings between 2010-06-04 and 2017-03-20 in descending order by date</a:t>
            </a:r>
          </a:p>
        </p:txBody>
      </p:sp>
    </p:spTree>
    <p:extLst>
      <p:ext uri="{BB962C8B-B14F-4D97-AF65-F5344CB8AC3E}">
        <p14:creationId xmlns:p14="http://schemas.microsoft.com/office/powerpoint/2010/main" val="13984391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a:t>
            </a:r>
          </a:p>
        </p:txBody>
      </p:sp>
      <p:sp>
        <p:nvSpPr>
          <p:cNvPr id="6" name="Content Placeholder 2">
            <a:extLst>
              <a:ext uri="{FF2B5EF4-FFF2-40B4-BE49-F238E27FC236}">
                <a16:creationId xmlns:a16="http://schemas.microsoft.com/office/drawing/2014/main" id="{61C8B4E0-952E-C6A6-0F15-956E26F375E7}"/>
              </a:ext>
            </a:extLst>
          </p:cNvPr>
          <p:cNvSpPr txBox="1">
            <a:spLocks/>
          </p:cNvSpPr>
          <p:nvPr/>
        </p:nvSpPr>
        <p:spPr>
          <a:xfrm>
            <a:off x="8955617" y="4514749"/>
            <a:ext cx="2294011" cy="1233963"/>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000" dirty="0">
                <a:solidFill>
                  <a:schemeClr val="accent3">
                    <a:lumMod val="25000"/>
                  </a:schemeClr>
                </a:solidFill>
                <a:latin typeface="Abadi" panose="020B0604020104020204" pitchFamily="34" charset="0"/>
              </a:rPr>
              <a:t>Launch sites are located near the equator and along the two coasts.</a:t>
            </a:r>
          </a:p>
        </p:txBody>
      </p:sp>
      <p:pic>
        <p:nvPicPr>
          <p:cNvPr id="7" name="Picture 6">
            <a:extLst>
              <a:ext uri="{FF2B5EF4-FFF2-40B4-BE49-F238E27FC236}">
                <a16:creationId xmlns:a16="http://schemas.microsoft.com/office/drawing/2014/main" id="{BDA68435-5CA1-E6C7-10CC-DD7A0AE2CFB0}"/>
              </a:ext>
            </a:extLst>
          </p:cNvPr>
          <p:cNvPicPr>
            <a:picLocks noChangeAspect="1"/>
          </p:cNvPicPr>
          <p:nvPr/>
        </p:nvPicPr>
        <p:blipFill>
          <a:blip r:embed="rId3"/>
          <a:stretch>
            <a:fillRect/>
          </a:stretch>
        </p:blipFill>
        <p:spPr>
          <a:xfrm>
            <a:off x="942372" y="1690317"/>
            <a:ext cx="7772400" cy="4335256"/>
          </a:xfrm>
          <a:prstGeom prst="rect">
            <a:avLst/>
          </a:prstGeom>
          <a:ln>
            <a:solidFill>
              <a:srgbClr val="005493"/>
            </a:solidFill>
          </a:ln>
        </p:spPr>
      </p:pic>
    </p:spTree>
    <p:extLst>
      <p:ext uri="{BB962C8B-B14F-4D97-AF65-F5344CB8AC3E}">
        <p14:creationId xmlns:p14="http://schemas.microsoft.com/office/powerpoint/2010/main" val="981671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Outcomes</a:t>
            </a:r>
          </a:p>
        </p:txBody>
      </p:sp>
      <p:pic>
        <p:nvPicPr>
          <p:cNvPr id="2" name="Picture 1">
            <a:extLst>
              <a:ext uri="{FF2B5EF4-FFF2-40B4-BE49-F238E27FC236}">
                <a16:creationId xmlns:a16="http://schemas.microsoft.com/office/drawing/2014/main" id="{A44204F6-527B-0C73-45A1-79CA51583E08}"/>
              </a:ext>
            </a:extLst>
          </p:cNvPr>
          <p:cNvPicPr>
            <a:picLocks noChangeAspect="1"/>
          </p:cNvPicPr>
          <p:nvPr/>
        </p:nvPicPr>
        <p:blipFill>
          <a:blip r:embed="rId3"/>
          <a:stretch>
            <a:fillRect/>
          </a:stretch>
        </p:blipFill>
        <p:spPr>
          <a:xfrm>
            <a:off x="1215567" y="1555388"/>
            <a:ext cx="7438244" cy="4470185"/>
          </a:xfrm>
          <a:prstGeom prst="rect">
            <a:avLst/>
          </a:prstGeom>
          <a:ln>
            <a:solidFill>
              <a:srgbClr val="005493"/>
            </a:solidFill>
          </a:ln>
        </p:spPr>
      </p:pic>
      <p:sp>
        <p:nvSpPr>
          <p:cNvPr id="4" name="Content Placeholder 2">
            <a:extLst>
              <a:ext uri="{FF2B5EF4-FFF2-40B4-BE49-F238E27FC236}">
                <a16:creationId xmlns:a16="http://schemas.microsoft.com/office/drawing/2014/main" id="{CB32234B-71A5-1504-4B11-C1744A9223C4}"/>
              </a:ext>
            </a:extLst>
          </p:cNvPr>
          <p:cNvSpPr txBox="1">
            <a:spLocks/>
          </p:cNvSpPr>
          <p:nvPr/>
        </p:nvSpPr>
        <p:spPr>
          <a:xfrm>
            <a:off x="8939366" y="4422141"/>
            <a:ext cx="2294011" cy="1603432"/>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000" dirty="0">
                <a:solidFill>
                  <a:schemeClr val="accent3">
                    <a:lumMod val="25000"/>
                  </a:schemeClr>
                </a:solidFill>
                <a:latin typeface="Abadi" panose="020B0604020104020204" pitchFamily="34" charset="0"/>
              </a:rPr>
              <a:t>Green markers indicate successful launch, red markers indicate failed launch.</a:t>
            </a:r>
          </a:p>
        </p:txBody>
      </p:sp>
    </p:spTree>
    <p:extLst>
      <p:ext uri="{BB962C8B-B14F-4D97-AF65-F5344CB8AC3E}">
        <p14:creationId xmlns:p14="http://schemas.microsoft.com/office/powerpoint/2010/main" val="2395978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79503"/>
            <a:ext cx="10515600" cy="4446070"/>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0"/>
              </a:spcBef>
              <a:buNone/>
            </a:pPr>
            <a:r>
              <a:rPr lang="en-US" sz="2200" b="1" dirty="0">
                <a:solidFill>
                  <a:schemeClr val="accent3">
                    <a:lumMod val="25000"/>
                  </a:schemeClr>
                </a:solidFill>
                <a:latin typeface="Abadi" panose="020B0604020104020204" pitchFamily="34" charset="0"/>
              </a:rPr>
              <a:t>Summary of Methodologies</a:t>
            </a:r>
          </a:p>
          <a:p>
            <a:pPr marL="0" indent="0">
              <a:lnSpc>
                <a:spcPct val="100000"/>
              </a:lnSpc>
              <a:spcBef>
                <a:spcPts val="0"/>
              </a:spcBef>
              <a:buNone/>
            </a:pPr>
            <a:endParaRPr lang="en-US" sz="1800" dirty="0">
              <a:solidFill>
                <a:schemeClr val="accent3">
                  <a:lumMod val="25000"/>
                </a:schemeClr>
              </a:solidFill>
              <a:latin typeface="Abadi" panose="020B0604020104020204" pitchFamily="34" charset="0"/>
            </a:endParaRPr>
          </a:p>
          <a:p>
            <a:pPr marL="0" indent="0">
              <a:lnSpc>
                <a:spcPct val="100000"/>
              </a:lnSpc>
              <a:spcBef>
                <a:spcPts val="0"/>
              </a:spcBef>
              <a:buNone/>
            </a:pPr>
            <a:r>
              <a:rPr lang="en-US" sz="1800" dirty="0">
                <a:solidFill>
                  <a:schemeClr val="accent3">
                    <a:lumMod val="25000"/>
                  </a:schemeClr>
                </a:solidFill>
                <a:latin typeface="Abadi" panose="020B0604020104020204" pitchFamily="34" charset="0"/>
              </a:rPr>
              <a:t>The present research aims to determine the success rate of the first stage of land to predict if SpaceX is able to reuse the first stage. To do this, the following methodologies were employed:</a:t>
            </a:r>
          </a:p>
          <a:p>
            <a:pPr marL="0" indent="0">
              <a:lnSpc>
                <a:spcPct val="100000"/>
              </a:lnSpc>
              <a:spcBef>
                <a:spcPts val="0"/>
              </a:spcBef>
              <a:buNone/>
            </a:pPr>
            <a:endParaRPr lang="en-US" sz="1800" dirty="0">
              <a:solidFill>
                <a:schemeClr val="accent3">
                  <a:lumMod val="25000"/>
                </a:schemeClr>
              </a:solidFill>
              <a:latin typeface="Abadi" panose="020B0604020104020204" pitchFamily="34" charset="0"/>
            </a:endParaRPr>
          </a:p>
          <a:p>
            <a:pPr>
              <a:lnSpc>
                <a:spcPct val="100000"/>
              </a:lnSpc>
              <a:spcBef>
                <a:spcPts val="0"/>
              </a:spcBef>
            </a:pPr>
            <a:r>
              <a:rPr lang="en-US" sz="1800" dirty="0">
                <a:solidFill>
                  <a:schemeClr val="accent3">
                    <a:lumMod val="25000"/>
                  </a:schemeClr>
                </a:solidFill>
                <a:latin typeface="Abadi" panose="020B0604020104020204" pitchFamily="34" charset="0"/>
              </a:rPr>
              <a:t>Collect data using SpaceX REST API and </a:t>
            </a:r>
            <a:r>
              <a:rPr lang="en-US" sz="1800" dirty="0" err="1">
                <a:solidFill>
                  <a:schemeClr val="accent3">
                    <a:lumMod val="25000"/>
                  </a:schemeClr>
                </a:solidFill>
                <a:latin typeface="Abadi" panose="020B0604020104020204" pitchFamily="34" charset="0"/>
              </a:rPr>
              <a:t>webscraping</a:t>
            </a:r>
            <a:r>
              <a:rPr lang="en-US" sz="1800" dirty="0">
                <a:solidFill>
                  <a:schemeClr val="accent3">
                    <a:lumMod val="25000"/>
                  </a:schemeClr>
                </a:solidFill>
                <a:latin typeface="Abadi" panose="020B0604020104020204" pitchFamily="34" charset="0"/>
              </a:rPr>
              <a:t> techniques</a:t>
            </a:r>
          </a:p>
          <a:p>
            <a:pPr>
              <a:lnSpc>
                <a:spcPct val="100000"/>
              </a:lnSpc>
              <a:spcBef>
                <a:spcPts val="0"/>
              </a:spcBef>
            </a:pPr>
            <a:r>
              <a:rPr lang="en-US" sz="1800" dirty="0">
                <a:solidFill>
                  <a:schemeClr val="accent3">
                    <a:lumMod val="25000"/>
                  </a:schemeClr>
                </a:solidFill>
                <a:latin typeface="Abadi" panose="020B0604020104020204" pitchFamily="34" charset="0"/>
              </a:rPr>
              <a:t>Wrangle data </a:t>
            </a:r>
          </a:p>
          <a:p>
            <a:pPr>
              <a:lnSpc>
                <a:spcPct val="100000"/>
              </a:lnSpc>
              <a:spcBef>
                <a:spcPts val="0"/>
              </a:spcBef>
            </a:pPr>
            <a:r>
              <a:rPr lang="en-US" sz="1800" dirty="0">
                <a:solidFill>
                  <a:schemeClr val="accent3">
                    <a:lumMod val="25000"/>
                  </a:schemeClr>
                </a:solidFill>
                <a:latin typeface="Abadi" panose="020B0604020104020204" pitchFamily="34" charset="0"/>
              </a:rPr>
              <a:t>Analyze and explore data with 1) SQL and 2) data visualization techniques</a:t>
            </a:r>
          </a:p>
          <a:p>
            <a:pPr>
              <a:lnSpc>
                <a:spcPct val="100000"/>
              </a:lnSpc>
              <a:spcBef>
                <a:spcPts val="0"/>
              </a:spcBef>
            </a:pPr>
            <a:r>
              <a:rPr lang="en-US" sz="1800" dirty="0">
                <a:solidFill>
                  <a:schemeClr val="accent3">
                    <a:lumMod val="25000"/>
                  </a:schemeClr>
                </a:solidFill>
                <a:latin typeface="Abadi" panose="020B0604020104020204" pitchFamily="34" charset="0"/>
              </a:rPr>
              <a:t>Visualize launch sites and their geographical proximity to significant markers (e.g., coastlines, highways)</a:t>
            </a:r>
          </a:p>
          <a:p>
            <a:pPr>
              <a:lnSpc>
                <a:spcPct val="100000"/>
              </a:lnSpc>
              <a:spcBef>
                <a:spcPts val="0"/>
              </a:spcBef>
            </a:pPr>
            <a:r>
              <a:rPr lang="en-US" sz="1800" dirty="0">
                <a:solidFill>
                  <a:schemeClr val="accent3">
                    <a:lumMod val="25000"/>
                  </a:schemeClr>
                </a:solidFill>
                <a:latin typeface="Abadi" panose="020B0604020104020204" pitchFamily="34" charset="0"/>
              </a:rPr>
              <a:t>Investigate launch sites with the most success and its relation to payload mass</a:t>
            </a:r>
          </a:p>
          <a:p>
            <a:pPr>
              <a:lnSpc>
                <a:spcPct val="100000"/>
              </a:lnSpc>
              <a:spcBef>
                <a:spcPts val="0"/>
              </a:spcBef>
            </a:pPr>
            <a:r>
              <a:rPr lang="en-US" sz="1800" dirty="0">
                <a:solidFill>
                  <a:schemeClr val="accent3">
                    <a:lumMod val="25000"/>
                  </a:schemeClr>
                </a:solidFill>
                <a:latin typeface="Abadi" panose="020B0604020104020204" pitchFamily="34" charset="0"/>
              </a:rPr>
              <a:t>Build models to predict landing outcomes</a:t>
            </a:r>
          </a:p>
          <a:p>
            <a:pPr>
              <a:lnSpc>
                <a:spcPct val="100000"/>
              </a:lnSpc>
              <a:spcBef>
                <a:spcPts val="0"/>
              </a:spcBef>
            </a:pPr>
            <a:endParaRPr lang="en-US" sz="1800" dirty="0">
              <a:solidFill>
                <a:schemeClr val="accent3">
                  <a:lumMod val="25000"/>
                </a:schemeClr>
              </a:solidFill>
              <a:latin typeface="Abadi" panose="020B0604020104020204" pitchFamily="34" charset="0"/>
            </a:endParaRPr>
          </a:p>
          <a:p>
            <a:pPr marL="0" indent="0">
              <a:lnSpc>
                <a:spcPct val="100000"/>
              </a:lnSpc>
              <a:spcBef>
                <a:spcPts val="0"/>
              </a:spcBef>
              <a:buNone/>
            </a:pPr>
            <a:r>
              <a:rPr lang="en-US" sz="2200" b="1" dirty="0">
                <a:solidFill>
                  <a:schemeClr val="accent3">
                    <a:lumMod val="25000"/>
                  </a:schemeClr>
                </a:solidFill>
                <a:latin typeface="Abadi" panose="020B0604020104020204" pitchFamily="34" charset="0"/>
              </a:rPr>
              <a:t>Summary of Results</a:t>
            </a:r>
          </a:p>
          <a:p>
            <a:pPr marL="0" indent="0">
              <a:lnSpc>
                <a:spcPct val="100000"/>
              </a:lnSpc>
              <a:spcBef>
                <a:spcPts val="0"/>
              </a:spcBef>
              <a:buNone/>
            </a:pPr>
            <a:endParaRPr lang="en-US" sz="1800" dirty="0">
              <a:solidFill>
                <a:schemeClr val="accent3">
                  <a:lumMod val="25000"/>
                </a:schemeClr>
              </a:solidFill>
              <a:latin typeface="Abadi" panose="020B0604020104020204" pitchFamily="34" charset="0"/>
            </a:endParaRPr>
          </a:p>
          <a:p>
            <a:pPr marL="0" indent="0">
              <a:lnSpc>
                <a:spcPct val="100000"/>
              </a:lnSpc>
              <a:spcBef>
                <a:spcPts val="0"/>
              </a:spcBef>
              <a:buNone/>
            </a:pPr>
            <a:r>
              <a:rPr lang="en-US" sz="1800" dirty="0">
                <a:solidFill>
                  <a:schemeClr val="accent3">
                    <a:lumMod val="25000"/>
                  </a:schemeClr>
                </a:solidFill>
                <a:latin typeface="Abadi" panose="020B0604020104020204" pitchFamily="34" charset="0"/>
              </a:rPr>
              <a:t>Overall, launch success has improved over time, with KSC LC-39A having the highest success rate among landing sites. Most launch sites are near the equator and near coastlines. The decision tree model was found to perform better on test site among all models tested.</a:t>
            </a:r>
          </a:p>
          <a:p>
            <a:pPr marL="0" indent="0">
              <a:lnSpc>
                <a:spcPct val="100000"/>
              </a:lnSpc>
              <a:spcBef>
                <a:spcPts val="0"/>
              </a:spcBef>
              <a:buNone/>
            </a:pPr>
            <a:endParaRPr lang="en-US" sz="1800" dirty="0">
              <a:solidFill>
                <a:schemeClr val="accent3">
                  <a:lumMod val="25000"/>
                </a:schemeClr>
              </a:solidFill>
              <a:latin typeface="Abadi" panose="020B0604020104020204" pitchFamily="34" charset="0"/>
            </a:endParaRPr>
          </a:p>
          <a:p>
            <a:pPr>
              <a:lnSpc>
                <a:spcPct val="100000"/>
              </a:lnSpc>
              <a:spcBef>
                <a:spcPts val="0"/>
              </a:spcBef>
            </a:pPr>
            <a:endParaRPr lang="en-US" sz="1800" dirty="0">
              <a:solidFill>
                <a:schemeClr val="accent3">
                  <a:lumMod val="25000"/>
                </a:schemeClr>
              </a:solidFill>
              <a:latin typeface="Abadi" panose="020B0604020104020204" pitchFamily="34" charset="0"/>
            </a:endParaRPr>
          </a:p>
          <a:p>
            <a:pPr>
              <a:lnSpc>
                <a:spcPct val="100000"/>
              </a:lnSpc>
              <a:spcBef>
                <a:spcPts val="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to Proximities</a:t>
            </a:r>
          </a:p>
        </p:txBody>
      </p:sp>
      <p:pic>
        <p:nvPicPr>
          <p:cNvPr id="2" name="Picture 1">
            <a:extLst>
              <a:ext uri="{FF2B5EF4-FFF2-40B4-BE49-F238E27FC236}">
                <a16:creationId xmlns:a16="http://schemas.microsoft.com/office/drawing/2014/main" id="{B0E6C844-52D0-24E2-5589-90E89BD0DEBF}"/>
              </a:ext>
            </a:extLst>
          </p:cNvPr>
          <p:cNvPicPr>
            <a:picLocks noChangeAspect="1"/>
          </p:cNvPicPr>
          <p:nvPr/>
        </p:nvPicPr>
        <p:blipFill>
          <a:blip r:embed="rId3"/>
          <a:stretch>
            <a:fillRect/>
          </a:stretch>
        </p:blipFill>
        <p:spPr>
          <a:xfrm>
            <a:off x="1054669" y="1728764"/>
            <a:ext cx="7772400" cy="4497628"/>
          </a:xfrm>
          <a:prstGeom prst="rect">
            <a:avLst/>
          </a:prstGeom>
          <a:ln>
            <a:solidFill>
              <a:srgbClr val="005493"/>
            </a:solidFill>
          </a:ln>
        </p:spPr>
      </p:pic>
      <p:sp>
        <p:nvSpPr>
          <p:cNvPr id="4" name="Content Placeholder 2">
            <a:extLst>
              <a:ext uri="{FF2B5EF4-FFF2-40B4-BE49-F238E27FC236}">
                <a16:creationId xmlns:a16="http://schemas.microsoft.com/office/drawing/2014/main" id="{6EDAEA74-9C5D-3814-E732-A6339C62B45C}"/>
              </a:ext>
            </a:extLst>
          </p:cNvPr>
          <p:cNvSpPr txBox="1">
            <a:spLocks/>
          </p:cNvSpPr>
          <p:nvPr/>
        </p:nvSpPr>
        <p:spPr>
          <a:xfrm>
            <a:off x="8939366" y="4422141"/>
            <a:ext cx="2294011" cy="1603432"/>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000" dirty="0">
                <a:solidFill>
                  <a:schemeClr val="accent3">
                    <a:lumMod val="25000"/>
                  </a:schemeClr>
                </a:solidFill>
                <a:latin typeface="Abadi" panose="020B0604020104020204" pitchFamily="34" charset="0"/>
              </a:rPr>
              <a:t>Launch site CCAF SLC-40 is located approximately 0.96km from the coast</a:t>
            </a:r>
          </a:p>
        </p:txBody>
      </p:sp>
    </p:spTree>
    <p:extLst>
      <p:ext uri="{BB962C8B-B14F-4D97-AF65-F5344CB8AC3E}">
        <p14:creationId xmlns:p14="http://schemas.microsoft.com/office/powerpoint/2010/main" val="2324990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CBFA9B3C-566A-2C50-FC49-ADBF4F6C88D7}"/>
              </a:ext>
            </a:extLst>
          </p:cNvPr>
          <p:cNvPicPr>
            <a:picLocks noChangeAspect="1"/>
          </p:cNvPicPr>
          <p:nvPr/>
        </p:nvPicPr>
        <p:blipFill>
          <a:blip r:embed="rId3"/>
          <a:stretch>
            <a:fillRect/>
          </a:stretch>
        </p:blipFill>
        <p:spPr>
          <a:xfrm>
            <a:off x="881411" y="1681070"/>
            <a:ext cx="10147001" cy="3210969"/>
          </a:xfrm>
          <a:prstGeom prst="rect">
            <a:avLst/>
          </a:prstGeom>
          <a:ln>
            <a:solidFill>
              <a:srgbClr val="005493"/>
            </a:solidFill>
          </a:ln>
        </p:spPr>
      </p:pic>
      <p:sp>
        <p:nvSpPr>
          <p:cNvPr id="3" name="Content Placeholder 2">
            <a:extLst>
              <a:ext uri="{FF2B5EF4-FFF2-40B4-BE49-F238E27FC236}">
                <a16:creationId xmlns:a16="http://schemas.microsoft.com/office/drawing/2014/main" id="{93F26877-7452-1E4C-0CB4-DE3F59C06B34}"/>
              </a:ext>
            </a:extLst>
          </p:cNvPr>
          <p:cNvSpPr txBox="1">
            <a:spLocks/>
          </p:cNvSpPr>
          <p:nvPr/>
        </p:nvSpPr>
        <p:spPr>
          <a:xfrm>
            <a:off x="1011188" y="5083972"/>
            <a:ext cx="8666212" cy="11424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000" dirty="0">
                <a:solidFill>
                  <a:schemeClr val="accent3">
                    <a:lumMod val="25000"/>
                  </a:schemeClr>
                </a:solidFill>
                <a:latin typeface="Abadi" panose="020B0604020104020204" pitchFamily="34" charset="0"/>
              </a:rPr>
              <a:t>Decision tree model had the highest .</a:t>
            </a:r>
            <a:r>
              <a:rPr lang="en-US" sz="2000" dirty="0" err="1">
                <a:solidFill>
                  <a:schemeClr val="accent3">
                    <a:lumMod val="25000"/>
                  </a:schemeClr>
                </a:solidFill>
                <a:latin typeface="Abadi" panose="020B0604020104020204" pitchFamily="34" charset="0"/>
              </a:rPr>
              <a:t>best_score</a:t>
            </a:r>
            <a:r>
              <a:rPr lang="en-US" sz="2000" dirty="0">
                <a:solidFill>
                  <a:schemeClr val="accent3">
                    <a:lumMod val="25000"/>
                  </a:schemeClr>
                </a:solidFill>
                <a:latin typeface="Abadi" panose="020B0604020104020204" pitchFamily="34" charset="0"/>
              </a:rPr>
              <a:t>_ accuracy </a:t>
            </a:r>
          </a:p>
        </p:txBody>
      </p:sp>
    </p:spTree>
    <p:extLst>
      <p:ext uri="{BB962C8B-B14F-4D97-AF65-F5344CB8AC3E}">
        <p14:creationId xmlns:p14="http://schemas.microsoft.com/office/powerpoint/2010/main" val="24594460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1D029506-9A3E-8938-D4FA-2FAEE93F4646}"/>
              </a:ext>
            </a:extLst>
          </p:cNvPr>
          <p:cNvPicPr>
            <a:picLocks noChangeAspect="1"/>
          </p:cNvPicPr>
          <p:nvPr/>
        </p:nvPicPr>
        <p:blipFill>
          <a:blip r:embed="rId3"/>
          <a:stretch>
            <a:fillRect/>
          </a:stretch>
        </p:blipFill>
        <p:spPr>
          <a:xfrm>
            <a:off x="928326" y="1539240"/>
            <a:ext cx="5803030" cy="4626192"/>
          </a:xfrm>
          <a:prstGeom prst="rect">
            <a:avLst/>
          </a:prstGeom>
          <a:ln>
            <a:solidFill>
              <a:srgbClr val="005493"/>
            </a:solidFill>
          </a:ln>
        </p:spPr>
      </p:pic>
      <p:sp>
        <p:nvSpPr>
          <p:cNvPr id="3" name="Content Placeholder 2">
            <a:extLst>
              <a:ext uri="{FF2B5EF4-FFF2-40B4-BE49-F238E27FC236}">
                <a16:creationId xmlns:a16="http://schemas.microsoft.com/office/drawing/2014/main" id="{913B59BC-B22E-D125-4CA6-58CD258201DF}"/>
              </a:ext>
            </a:extLst>
          </p:cNvPr>
          <p:cNvSpPr txBox="1">
            <a:spLocks/>
          </p:cNvSpPr>
          <p:nvPr/>
        </p:nvSpPr>
        <p:spPr>
          <a:xfrm>
            <a:off x="6979920" y="2000966"/>
            <a:ext cx="4775232" cy="285606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Summarizes the performance of the Decision Tree classification model</a:t>
            </a:r>
          </a:p>
          <a:p>
            <a:pPr>
              <a:lnSpc>
                <a:spcPct val="100000"/>
              </a:lnSpc>
              <a:spcBef>
                <a:spcPts val="1400"/>
              </a:spcBef>
            </a:pPr>
            <a:r>
              <a:rPr lang="en-US" sz="2000" dirty="0">
                <a:solidFill>
                  <a:schemeClr val="accent3">
                    <a:lumMod val="25000"/>
                  </a:schemeClr>
                </a:solidFill>
                <a:latin typeface="Abadi" panose="020B0604020104020204" pitchFamily="34" charset="0"/>
              </a:rPr>
              <a:t>Results of the confusion matrix: 12 true positives, 3 false positives, 3 true negatives, and 0 true negatives</a:t>
            </a:r>
          </a:p>
        </p:txBody>
      </p:sp>
    </p:spTree>
    <p:extLst>
      <p:ext uri="{BB962C8B-B14F-4D97-AF65-F5344CB8AC3E}">
        <p14:creationId xmlns:p14="http://schemas.microsoft.com/office/powerpoint/2010/main" val="36450342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684629" cy="4351338"/>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Success rate of launches has increased since 2013</a:t>
            </a:r>
          </a:p>
          <a:p>
            <a:pPr lvl="1">
              <a:lnSpc>
                <a:spcPct val="100000"/>
              </a:lnSpc>
              <a:spcBef>
                <a:spcPts val="1400"/>
              </a:spcBef>
            </a:pPr>
            <a:r>
              <a:rPr lang="en-US" sz="2000" dirty="0">
                <a:solidFill>
                  <a:schemeClr val="accent3">
                    <a:lumMod val="25000"/>
                  </a:schemeClr>
                </a:solidFill>
                <a:latin typeface="Abadi" panose="020B0604020104020204" pitchFamily="34" charset="0"/>
              </a:rPr>
              <a:t>KSC LC-39A has had the most successful launches across all sites</a:t>
            </a:r>
          </a:p>
          <a:p>
            <a:pPr lvl="1">
              <a:lnSpc>
                <a:spcPct val="100000"/>
              </a:lnSpc>
              <a:spcBef>
                <a:spcPts val="1400"/>
              </a:spcBef>
            </a:pPr>
            <a:r>
              <a:rPr lang="en-US" sz="2000" dirty="0">
                <a:solidFill>
                  <a:schemeClr val="accent3">
                    <a:lumMod val="25000"/>
                  </a:schemeClr>
                </a:solidFill>
                <a:latin typeface="Abadi" panose="020B0604020104020204" pitchFamily="34" charset="0"/>
              </a:rPr>
              <a:t>Orbits ES-L1, GEO, HEO, SSO, VLEO had 100% success rates</a:t>
            </a:r>
          </a:p>
          <a:p>
            <a:pPr>
              <a:lnSpc>
                <a:spcPct val="100000"/>
              </a:lnSpc>
              <a:spcBef>
                <a:spcPts val="1400"/>
              </a:spcBef>
            </a:pPr>
            <a:r>
              <a:rPr lang="en-US" sz="2000" dirty="0">
                <a:solidFill>
                  <a:schemeClr val="accent3">
                    <a:lumMod val="25000"/>
                  </a:schemeClr>
                </a:solidFill>
                <a:latin typeface="Abadi" panose="020B0604020104020204" pitchFamily="34" charset="0"/>
              </a:rPr>
              <a:t>Prediction models operated at relatively similar levels of accuracy, but the Decision Tree model did outperform the others slightly</a:t>
            </a:r>
          </a:p>
          <a:p>
            <a:pPr>
              <a:lnSpc>
                <a:spcPct val="100000"/>
              </a:lnSpc>
              <a:spcBef>
                <a:spcPts val="1400"/>
              </a:spcBef>
            </a:pPr>
            <a:r>
              <a:rPr lang="en-US" sz="2000" dirty="0">
                <a:solidFill>
                  <a:schemeClr val="accent3">
                    <a:lumMod val="25000"/>
                  </a:schemeClr>
                </a:solidFill>
                <a:latin typeface="Abadi" panose="020B0604020104020204" pitchFamily="34" charset="0"/>
              </a:rPr>
              <a:t>Launch sites were located near the equator and along the two coasts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605814"/>
            <a:ext cx="10191624" cy="41150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b="1" dirty="0">
                <a:solidFill>
                  <a:schemeClr val="accent3">
                    <a:lumMod val="25000"/>
                  </a:schemeClr>
                </a:solidFill>
                <a:latin typeface="Abadi" panose="020B0604020104020204" pitchFamily="34" charset="0"/>
              </a:rPr>
              <a:t>Background</a:t>
            </a:r>
          </a:p>
          <a:p>
            <a:pPr marL="0" indent="0">
              <a:spcBef>
                <a:spcPts val="1400"/>
              </a:spcBef>
              <a:buNone/>
            </a:pPr>
            <a:r>
              <a:rPr lang="en-US" sz="1800" dirty="0">
                <a:solidFill>
                  <a:schemeClr val="accent3">
                    <a:lumMod val="25000"/>
                  </a:schemeClr>
                </a:solidFill>
                <a:latin typeface="Abadi" panose="020B0604020104020204" pitchFamily="34" charset="0"/>
              </a:rPr>
              <a:t>SpaceX is a leading innovator in the space industry, with accomplishments such as sending spacecraft to the ISS, providing satellite Internet access, and sending manned missions to space. SpaceX is able to accomplish these rocket launches at a cost of 62 million dollars; other competitors are only able to carry out launches at 165 million dollars. Much of the savings is because SpaceX is able to reuse the first stage. Therefore, if we can determine and predict if the first stage will land (and can then be reused), we can determine the cost of a launch. </a:t>
            </a:r>
          </a:p>
          <a:p>
            <a:pPr marL="0" indent="0">
              <a:spcBef>
                <a:spcPts val="1400"/>
              </a:spcBef>
              <a:buNone/>
            </a:pPr>
            <a:r>
              <a:rPr lang="en-US" sz="2200" b="1" dirty="0">
                <a:solidFill>
                  <a:schemeClr val="accent3">
                    <a:lumMod val="25000"/>
                  </a:schemeClr>
                </a:solidFill>
                <a:latin typeface="Abadi" panose="020B0604020104020204" pitchFamily="34" charset="0"/>
              </a:rPr>
              <a:t>Questions</a:t>
            </a:r>
          </a:p>
          <a:p>
            <a:pPr marL="342900" indent="-342900">
              <a:spcBef>
                <a:spcPts val="0"/>
              </a:spcBef>
              <a:buAutoNum type="arabicPeriod"/>
            </a:pPr>
            <a:r>
              <a:rPr lang="en-US" sz="1700" dirty="0">
                <a:solidFill>
                  <a:schemeClr val="accent3">
                    <a:lumMod val="25000"/>
                  </a:schemeClr>
                </a:solidFill>
                <a:latin typeface="Abadi" panose="020B0604020104020204" pitchFamily="34" charset="0"/>
              </a:rPr>
              <a:t>How much does each launch cost?</a:t>
            </a:r>
          </a:p>
          <a:p>
            <a:pPr marL="342900" indent="-342900">
              <a:spcBef>
                <a:spcPts val="0"/>
              </a:spcBef>
              <a:buAutoNum type="arabicPeriod"/>
            </a:pPr>
            <a:r>
              <a:rPr lang="en-US" sz="1700" dirty="0">
                <a:solidFill>
                  <a:schemeClr val="accent3">
                    <a:lumMod val="25000"/>
                  </a:schemeClr>
                </a:solidFill>
                <a:latin typeface="Abadi" panose="020B0604020104020204" pitchFamily="34" charset="0"/>
              </a:rPr>
              <a:t>How do factors such as payload mass, launch sites, flights, and orbit impact landing success?</a:t>
            </a:r>
          </a:p>
          <a:p>
            <a:pPr marL="342900" indent="-342900">
              <a:spcBef>
                <a:spcPts val="0"/>
              </a:spcBef>
              <a:buAutoNum type="arabicPeriod"/>
            </a:pPr>
            <a:r>
              <a:rPr lang="en-US" sz="1700" dirty="0">
                <a:solidFill>
                  <a:schemeClr val="accent3">
                    <a:lumMod val="25000"/>
                  </a:schemeClr>
                </a:solidFill>
                <a:latin typeface="Abadi" panose="020B0604020104020204" pitchFamily="34" charset="0"/>
              </a:rPr>
              <a:t>What is the rate of successful landings over time?</a:t>
            </a:r>
          </a:p>
          <a:p>
            <a:pPr marL="342900" indent="-342900">
              <a:spcBef>
                <a:spcPts val="0"/>
              </a:spcBef>
              <a:buAutoNum type="arabicPeriod"/>
            </a:pPr>
            <a:r>
              <a:rPr lang="en-US" sz="1700" dirty="0">
                <a:solidFill>
                  <a:schemeClr val="accent3">
                    <a:lumMod val="25000"/>
                  </a:schemeClr>
                </a:solidFill>
                <a:latin typeface="Abadi" panose="020B0604020104020204" pitchFamily="34" charset="0"/>
              </a:rPr>
              <a:t>What is the best predictive model for successful landing?</a:t>
            </a:r>
          </a:p>
        </p:txBody>
      </p:sp>
    </p:spTree>
    <p:extLst>
      <p:ext uri="{BB962C8B-B14F-4D97-AF65-F5344CB8AC3E}">
        <p14:creationId xmlns:p14="http://schemas.microsoft.com/office/powerpoint/2010/main" val="2560061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000" dirty="0">
                <a:solidFill>
                  <a:srgbClr val="0B49CB"/>
                </a:solidFill>
                <a:latin typeface="Abadi"/>
              </a:rPr>
              <a:t>Executive Summary</a:t>
            </a:r>
          </a:p>
          <a:p>
            <a:pPr>
              <a:lnSpc>
                <a:spcPct val="120000"/>
              </a:lnSpc>
              <a:spcBef>
                <a:spcPts val="1400"/>
              </a:spcBef>
            </a:pPr>
            <a:r>
              <a:rPr lang="en-US" sz="2000" dirty="0">
                <a:solidFill>
                  <a:schemeClr val="accent3">
                    <a:lumMod val="25000"/>
                  </a:schemeClr>
                </a:solidFill>
                <a:latin typeface="Abadi"/>
              </a:rPr>
              <a:t>Data collection methodology:</a:t>
            </a:r>
          </a:p>
          <a:p>
            <a:pPr>
              <a:lnSpc>
                <a:spcPct val="120000"/>
              </a:lnSpc>
              <a:spcBef>
                <a:spcPts val="1400"/>
              </a:spcBef>
            </a:pPr>
            <a:r>
              <a:rPr lang="en-US" sz="2000" dirty="0">
                <a:solidFill>
                  <a:schemeClr val="accent3">
                    <a:lumMod val="25000"/>
                  </a:schemeClr>
                </a:solidFill>
                <a:latin typeface="Abadi"/>
              </a:rPr>
              <a:t>Perform data wrangling</a:t>
            </a:r>
          </a:p>
          <a:p>
            <a:pPr>
              <a:lnSpc>
                <a:spcPct val="120000"/>
              </a:lnSpc>
              <a:spcBef>
                <a:spcPts val="1400"/>
              </a:spcBef>
            </a:pPr>
            <a:r>
              <a:rPr lang="en-US" sz="20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2000" dirty="0">
                <a:solidFill>
                  <a:schemeClr val="accent3">
                    <a:lumMod val="25000"/>
                  </a:schemeClr>
                </a:solidFill>
                <a:latin typeface="Abadi"/>
              </a:rPr>
              <a:t>Perform interactive visual analytics using Folium and </a:t>
            </a:r>
            <a:r>
              <a:rPr lang="en-US" sz="2000" dirty="0" err="1">
                <a:solidFill>
                  <a:schemeClr val="accent3">
                    <a:lumMod val="25000"/>
                  </a:schemeClr>
                </a:solidFill>
                <a:latin typeface="Abadi"/>
              </a:rPr>
              <a:t>Plotly</a:t>
            </a:r>
            <a:r>
              <a:rPr lang="en-US" sz="2000" dirty="0">
                <a:solidFill>
                  <a:schemeClr val="accent3">
                    <a:lumMod val="25000"/>
                  </a:schemeClr>
                </a:solidFill>
                <a:latin typeface="Abadi"/>
              </a:rPr>
              <a:t> Dash</a:t>
            </a:r>
          </a:p>
          <a:p>
            <a:pPr>
              <a:lnSpc>
                <a:spcPct val="120000"/>
              </a:lnSpc>
              <a:spcBef>
                <a:spcPts val="1400"/>
              </a:spcBef>
            </a:pPr>
            <a:r>
              <a:rPr lang="en-US" sz="2000" dirty="0">
                <a:solidFill>
                  <a:schemeClr val="accent3">
                    <a:lumMod val="25000"/>
                  </a:schemeClr>
                </a:solidFill>
                <a:latin typeface="Abadi"/>
              </a:rPr>
              <a:t>Perform predictive analysis using classification models</a:t>
            </a:r>
          </a:p>
          <a:p>
            <a:pPr marL="0" indent="0">
              <a:lnSpc>
                <a:spcPct val="120000"/>
              </a:lnSpc>
              <a:spcBef>
                <a:spcPts val="1400"/>
              </a:spcBef>
              <a:buNone/>
            </a:pPr>
            <a:endParaRPr lang="en-US" sz="2000" dirty="0">
              <a:solidFill>
                <a:schemeClr val="accent3">
                  <a:lumMod val="25000"/>
                </a:schemeClr>
              </a:solidFill>
              <a:latin typeface="Abadi"/>
            </a:endParaRPr>
          </a:p>
          <a:p>
            <a:pPr>
              <a:lnSpc>
                <a:spcPct val="100000"/>
              </a:lnSpc>
              <a:spcBef>
                <a:spcPts val="1400"/>
              </a:spcBef>
            </a:pPr>
            <a:endParaRPr lang="en-US" sz="2000" dirty="0">
              <a:solidFill>
                <a:schemeClr val="accent3">
                  <a:lumMod val="25000"/>
                </a:schemeClr>
              </a:solidFill>
              <a:latin typeface="Abadi"/>
            </a:endParaRPr>
          </a:p>
          <a:p>
            <a:pPr>
              <a:lnSpc>
                <a:spcPct val="100000"/>
              </a:lnSpc>
              <a:spcBef>
                <a:spcPts val="1400"/>
              </a:spcBef>
            </a:pPr>
            <a:endParaRPr lang="en-US" sz="2000" dirty="0">
              <a:solidFill>
                <a:schemeClr val="accent3">
                  <a:lumMod val="25000"/>
                </a:schemeClr>
              </a:solidFill>
              <a:latin typeface="Abadi"/>
            </a:endParaRPr>
          </a:p>
          <a:p>
            <a:pPr>
              <a:lnSpc>
                <a:spcPct val="100000"/>
              </a:lnSpc>
              <a:spcBef>
                <a:spcPts val="1400"/>
              </a:spcBef>
            </a:pPr>
            <a:endParaRPr lang="en-US" sz="2000" dirty="0">
              <a:solidFill>
                <a:schemeClr val="accent3">
                  <a:lumMod val="25000"/>
                </a:schemeClr>
              </a:solidFill>
              <a:latin typeface="Abadi"/>
            </a:endParaRPr>
          </a:p>
          <a:p>
            <a:pPr>
              <a:lnSpc>
                <a:spcPct val="100000"/>
              </a:lnSpc>
              <a:spcBef>
                <a:spcPts val="1400"/>
              </a:spcBef>
            </a:pPr>
            <a:endParaRPr lang="en-US" sz="20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6"/>
            <a:ext cx="10515600" cy="2781544"/>
          </a:xfrm>
          <a:prstGeom prst="rect">
            <a:avLst/>
          </a:prstGeom>
        </p:spPr>
        <p:txBody>
          <a:bodyPr/>
          <a:lstStyle/>
          <a:p>
            <a:pPr marL="457200" indent="-457200">
              <a:lnSpc>
                <a:spcPct val="100000"/>
              </a:lnSpc>
              <a:spcBef>
                <a:spcPts val="0"/>
              </a:spcBef>
              <a:buFont typeface="+mj-lt"/>
              <a:buAutoNum type="arabicPeriod"/>
            </a:pPr>
            <a:r>
              <a:rPr lang="en-US" sz="2000" dirty="0">
                <a:solidFill>
                  <a:schemeClr val="accent3">
                    <a:lumMod val="25000"/>
                  </a:schemeClr>
                </a:solidFill>
                <a:latin typeface="Abadi" panose="020B0604020104020204" pitchFamily="34" charset="0"/>
              </a:rPr>
              <a:t>Request rocket launch data from SpaceX API</a:t>
            </a:r>
          </a:p>
          <a:p>
            <a:pPr marL="457200" indent="-457200">
              <a:lnSpc>
                <a:spcPct val="100000"/>
              </a:lnSpc>
              <a:spcBef>
                <a:spcPts val="0"/>
              </a:spcBef>
              <a:buFont typeface="+mj-lt"/>
              <a:buAutoNum type="arabicPeriod"/>
            </a:pPr>
            <a:r>
              <a:rPr lang="en-US" sz="2000" dirty="0">
                <a:solidFill>
                  <a:schemeClr val="accent3">
                    <a:lumMod val="25000"/>
                  </a:schemeClr>
                </a:solidFill>
                <a:latin typeface="Abadi" panose="020B0604020104020204" pitchFamily="34" charset="0"/>
              </a:rPr>
              <a:t>Parse the data using the GET request</a:t>
            </a:r>
          </a:p>
          <a:p>
            <a:pPr marL="457200" indent="-457200">
              <a:lnSpc>
                <a:spcPct val="100000"/>
              </a:lnSpc>
              <a:spcBef>
                <a:spcPts val="0"/>
              </a:spcBef>
              <a:buFont typeface="+mj-lt"/>
              <a:buAutoNum type="arabicPeriod"/>
            </a:pPr>
            <a:r>
              <a:rPr lang="en-US" sz="2000" dirty="0">
                <a:solidFill>
                  <a:schemeClr val="accent3">
                    <a:lumMod val="25000"/>
                  </a:schemeClr>
                </a:solidFill>
                <a:latin typeface="Abadi" panose="020B0604020104020204" pitchFamily="34" charset="0"/>
              </a:rPr>
              <a:t>Turn data into a </a:t>
            </a:r>
            <a:r>
              <a:rPr lang="en-US" sz="2000" dirty="0" err="1">
                <a:solidFill>
                  <a:schemeClr val="accent3">
                    <a:lumMod val="25000"/>
                  </a:schemeClr>
                </a:solidFill>
                <a:latin typeface="Abadi" panose="020B0604020104020204" pitchFamily="34" charset="0"/>
              </a:rPr>
              <a:t>dataframe</a:t>
            </a:r>
            <a:r>
              <a:rPr lang="en-US" sz="2000" dirty="0">
                <a:solidFill>
                  <a:schemeClr val="accent3">
                    <a:lumMod val="25000"/>
                  </a:schemeClr>
                </a:solidFill>
                <a:latin typeface="Abadi" panose="020B0604020104020204" pitchFamily="34" charset="0"/>
              </a:rPr>
              <a:t> using .</a:t>
            </a:r>
            <a:r>
              <a:rPr lang="en-US" sz="2000" dirty="0" err="1">
                <a:solidFill>
                  <a:schemeClr val="accent3">
                    <a:lumMod val="25000"/>
                  </a:schemeClr>
                </a:solidFill>
                <a:latin typeface="Abadi" panose="020B0604020104020204" pitchFamily="34" charset="0"/>
              </a:rPr>
              <a:t>json_normalize</a:t>
            </a:r>
            <a:r>
              <a:rPr lang="en-US" sz="2000" dirty="0">
                <a:solidFill>
                  <a:schemeClr val="accent3">
                    <a:lumMod val="25000"/>
                  </a:schemeClr>
                </a:solidFill>
                <a:latin typeface="Abadi" panose="020B0604020104020204" pitchFamily="34" charset="0"/>
              </a:rPr>
              <a:t>()</a:t>
            </a:r>
          </a:p>
          <a:p>
            <a:pPr marL="457200" indent="-457200">
              <a:lnSpc>
                <a:spcPct val="100000"/>
              </a:lnSpc>
              <a:spcBef>
                <a:spcPts val="0"/>
              </a:spcBef>
              <a:buFont typeface="+mj-lt"/>
              <a:buAutoNum type="arabicPeriod"/>
            </a:pPr>
            <a:r>
              <a:rPr lang="en-US" sz="2000" dirty="0">
                <a:solidFill>
                  <a:schemeClr val="accent3">
                    <a:lumMod val="25000"/>
                  </a:schemeClr>
                </a:solidFill>
                <a:latin typeface="Abadi" panose="020B0604020104020204" pitchFamily="34" charset="0"/>
              </a:rPr>
              <a:t>Use API to get information about the launches, then create dictionary with data</a:t>
            </a:r>
          </a:p>
          <a:p>
            <a:pPr marL="457200" indent="-457200">
              <a:lnSpc>
                <a:spcPct val="100000"/>
              </a:lnSpc>
              <a:spcBef>
                <a:spcPts val="0"/>
              </a:spcBef>
              <a:buFont typeface="+mj-lt"/>
              <a:buAutoNum type="arabicPeriod"/>
            </a:pPr>
            <a:r>
              <a:rPr lang="en-US" sz="2000" dirty="0">
                <a:solidFill>
                  <a:schemeClr val="accent3">
                    <a:lumMod val="25000"/>
                  </a:schemeClr>
                </a:solidFill>
                <a:latin typeface="Abadi" panose="020B0604020104020204" pitchFamily="34" charset="0"/>
              </a:rPr>
              <a:t>Create </a:t>
            </a:r>
            <a:r>
              <a:rPr lang="en-US" sz="2000" dirty="0" err="1">
                <a:solidFill>
                  <a:schemeClr val="accent3">
                    <a:lumMod val="25000"/>
                  </a:schemeClr>
                </a:solidFill>
                <a:latin typeface="Abadi" panose="020B0604020104020204" pitchFamily="34" charset="0"/>
              </a:rPr>
              <a:t>dataframe</a:t>
            </a:r>
            <a:r>
              <a:rPr lang="en-US" sz="2000" dirty="0">
                <a:solidFill>
                  <a:schemeClr val="accent3">
                    <a:lumMod val="25000"/>
                  </a:schemeClr>
                </a:solidFill>
                <a:latin typeface="Abadi" panose="020B0604020104020204" pitchFamily="34" charset="0"/>
              </a:rPr>
              <a:t> from the dictionary </a:t>
            </a:r>
          </a:p>
          <a:p>
            <a:pPr marL="457200" indent="-457200">
              <a:lnSpc>
                <a:spcPct val="100000"/>
              </a:lnSpc>
              <a:spcBef>
                <a:spcPts val="0"/>
              </a:spcBef>
              <a:buFont typeface="+mj-lt"/>
              <a:buAutoNum type="arabicPeriod"/>
            </a:pPr>
            <a:r>
              <a:rPr lang="en-US" sz="2000" dirty="0">
                <a:solidFill>
                  <a:schemeClr val="accent3">
                    <a:lumMod val="25000"/>
                  </a:schemeClr>
                </a:solidFill>
                <a:latin typeface="Abadi" panose="020B0604020104020204" pitchFamily="34" charset="0"/>
              </a:rPr>
              <a:t>Filter the </a:t>
            </a:r>
            <a:r>
              <a:rPr lang="en-US" sz="2000" dirty="0" err="1">
                <a:solidFill>
                  <a:schemeClr val="accent3">
                    <a:lumMod val="25000"/>
                  </a:schemeClr>
                </a:solidFill>
                <a:latin typeface="Abadi" panose="020B0604020104020204" pitchFamily="34" charset="0"/>
              </a:rPr>
              <a:t>dataframe</a:t>
            </a:r>
            <a:r>
              <a:rPr lang="en-US" sz="2000" dirty="0">
                <a:solidFill>
                  <a:schemeClr val="accent3">
                    <a:lumMod val="25000"/>
                  </a:schemeClr>
                </a:solidFill>
                <a:latin typeface="Abadi" panose="020B0604020104020204" pitchFamily="34" charset="0"/>
              </a:rPr>
              <a:t> to only include Falcon 9 launches</a:t>
            </a:r>
          </a:p>
          <a:p>
            <a:pPr marL="457200" indent="-457200">
              <a:lnSpc>
                <a:spcPct val="100000"/>
              </a:lnSpc>
              <a:spcBef>
                <a:spcPts val="0"/>
              </a:spcBef>
              <a:buFont typeface="+mj-lt"/>
              <a:buAutoNum type="arabicPeriod"/>
            </a:pPr>
            <a:r>
              <a:rPr lang="en-US" sz="2000" dirty="0">
                <a:solidFill>
                  <a:schemeClr val="accent3">
                    <a:lumMod val="25000"/>
                  </a:schemeClr>
                </a:solidFill>
                <a:latin typeface="Abadi" panose="020B0604020104020204" pitchFamily="34" charset="0"/>
              </a:rPr>
              <a:t>Replace missing values with the average</a:t>
            </a:r>
          </a:p>
          <a:p>
            <a:pPr marL="457200" indent="-457200">
              <a:lnSpc>
                <a:spcPct val="100000"/>
              </a:lnSpc>
              <a:spcBef>
                <a:spcPts val="0"/>
              </a:spcBef>
              <a:buFont typeface="+mj-lt"/>
              <a:buAutoNum type="arabicPeriod"/>
            </a:pPr>
            <a:r>
              <a:rPr lang="en-US" sz="2000" dirty="0">
                <a:solidFill>
                  <a:schemeClr val="accent3">
                    <a:lumMod val="25000"/>
                  </a:schemeClr>
                </a:solidFill>
                <a:latin typeface="Abadi" panose="020B0604020104020204" pitchFamily="34" charset="0"/>
              </a:rPr>
              <a:t>Export data to csv file</a:t>
            </a:r>
          </a:p>
          <a:p>
            <a:pPr marL="457200" indent="-457200">
              <a:lnSpc>
                <a:spcPct val="100000"/>
              </a:lnSpc>
              <a:spcBef>
                <a:spcPts val="0"/>
              </a:spcBef>
              <a:buFont typeface="+mj-lt"/>
              <a:buAutoNum type="arabicPeriod"/>
            </a:pPr>
            <a:endParaRPr lang="en-US" sz="20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a:t>
            </a:r>
            <a:r>
              <a:rPr lang="en-US" dirty="0" err="1">
                <a:solidFill>
                  <a:srgbClr val="0B49CB"/>
                </a:solidFill>
                <a:latin typeface="Abadi"/>
              </a:rPr>
              <a:t>Webscraping</a:t>
            </a:r>
            <a:r>
              <a:rPr lang="en-US" dirty="0">
                <a:solidFill>
                  <a:srgbClr val="0B49CB"/>
                </a:solidFill>
                <a:latin typeface="Abadi"/>
              </a:rPr>
              <a:t> </a:t>
            </a:r>
            <a:endParaRPr lang="en-US" dirty="0">
              <a:solidFill>
                <a:srgbClr val="0B49CB"/>
              </a:solidFill>
            </a:endParaRPr>
          </a:p>
        </p:txBody>
      </p:sp>
      <p:sp>
        <p:nvSpPr>
          <p:cNvPr id="5" name="Content Placeholder 4">
            <a:extLst>
              <a:ext uri="{FF2B5EF4-FFF2-40B4-BE49-F238E27FC236}">
                <a16:creationId xmlns:a16="http://schemas.microsoft.com/office/drawing/2014/main" id="{14159DC2-A646-DDAD-8AE7-97B0B7571EF5}"/>
              </a:ext>
            </a:extLst>
          </p:cNvPr>
          <p:cNvSpPr txBox="1">
            <a:spLocks/>
          </p:cNvSpPr>
          <p:nvPr/>
        </p:nvSpPr>
        <p:spPr>
          <a:xfrm>
            <a:off x="770011" y="1825626"/>
            <a:ext cx="10515600" cy="27815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spcBef>
                <a:spcPts val="0"/>
              </a:spcBef>
              <a:buFont typeface="+mj-lt"/>
              <a:buAutoNum type="arabicPeriod"/>
            </a:pPr>
            <a:r>
              <a:rPr lang="en-US" sz="2000" dirty="0">
                <a:solidFill>
                  <a:schemeClr val="accent3">
                    <a:lumMod val="25000"/>
                  </a:schemeClr>
                </a:solidFill>
                <a:latin typeface="Abadi" panose="020B0604020104020204" pitchFamily="34" charset="0"/>
              </a:rPr>
              <a:t>Request Falcon 9 launch data from Wikipedia</a:t>
            </a:r>
          </a:p>
          <a:p>
            <a:pPr marL="457200" indent="-457200">
              <a:lnSpc>
                <a:spcPct val="100000"/>
              </a:lnSpc>
              <a:spcBef>
                <a:spcPts val="0"/>
              </a:spcBef>
              <a:buFont typeface="+mj-lt"/>
              <a:buAutoNum type="arabicPeriod"/>
            </a:pPr>
            <a:r>
              <a:rPr lang="en-US" sz="2000" dirty="0">
                <a:solidFill>
                  <a:schemeClr val="accent3">
                    <a:lumMod val="25000"/>
                  </a:schemeClr>
                </a:solidFill>
                <a:latin typeface="Abadi" panose="020B0604020104020204" pitchFamily="34" charset="0"/>
              </a:rPr>
              <a:t>Create </a:t>
            </a:r>
            <a:r>
              <a:rPr lang="en-US" sz="2000" dirty="0" err="1">
                <a:solidFill>
                  <a:schemeClr val="accent3">
                    <a:lumMod val="25000"/>
                  </a:schemeClr>
                </a:solidFill>
                <a:latin typeface="Abadi" panose="020B0604020104020204" pitchFamily="34" charset="0"/>
              </a:rPr>
              <a:t>BeautifulSoup</a:t>
            </a:r>
            <a:r>
              <a:rPr lang="en-US" sz="2000" dirty="0">
                <a:solidFill>
                  <a:schemeClr val="accent3">
                    <a:lumMod val="25000"/>
                  </a:schemeClr>
                </a:solidFill>
                <a:latin typeface="Abadi" panose="020B0604020104020204" pitchFamily="34" charset="0"/>
              </a:rPr>
              <a:t> object from HTML response</a:t>
            </a:r>
          </a:p>
          <a:p>
            <a:pPr marL="457200" indent="-457200">
              <a:lnSpc>
                <a:spcPct val="100000"/>
              </a:lnSpc>
              <a:spcBef>
                <a:spcPts val="0"/>
              </a:spcBef>
              <a:buFont typeface="+mj-lt"/>
              <a:buAutoNum type="arabicPeriod"/>
            </a:pPr>
            <a:r>
              <a:rPr lang="en-US" sz="2000" dirty="0">
                <a:solidFill>
                  <a:schemeClr val="accent3">
                    <a:lumMod val="25000"/>
                  </a:schemeClr>
                </a:solidFill>
                <a:latin typeface="Abadi" panose="020B0604020104020204" pitchFamily="34" charset="0"/>
              </a:rPr>
              <a:t>Extract column names and data from the HTML tables</a:t>
            </a:r>
          </a:p>
          <a:p>
            <a:pPr marL="457200" indent="-457200">
              <a:lnSpc>
                <a:spcPct val="100000"/>
              </a:lnSpc>
              <a:spcBef>
                <a:spcPts val="0"/>
              </a:spcBef>
              <a:buFont typeface="+mj-lt"/>
              <a:buAutoNum type="arabicPeriod"/>
            </a:pPr>
            <a:r>
              <a:rPr lang="en-US" sz="2000" dirty="0">
                <a:solidFill>
                  <a:schemeClr val="accent3">
                    <a:lumMod val="25000"/>
                  </a:schemeClr>
                </a:solidFill>
                <a:latin typeface="Abadi" panose="020B0604020104020204" pitchFamily="34" charset="0"/>
              </a:rPr>
              <a:t>Create dictionary from extracted data</a:t>
            </a:r>
          </a:p>
          <a:p>
            <a:pPr marL="457200" indent="-457200">
              <a:lnSpc>
                <a:spcPct val="100000"/>
              </a:lnSpc>
              <a:spcBef>
                <a:spcPts val="0"/>
              </a:spcBef>
              <a:buFont typeface="+mj-lt"/>
              <a:buAutoNum type="arabicPeriod"/>
            </a:pPr>
            <a:r>
              <a:rPr lang="en-US" sz="2000" dirty="0">
                <a:solidFill>
                  <a:schemeClr val="accent3">
                    <a:lumMod val="25000"/>
                  </a:schemeClr>
                </a:solidFill>
                <a:latin typeface="Abadi" panose="020B0604020104020204" pitchFamily="34" charset="0"/>
              </a:rPr>
              <a:t>Create </a:t>
            </a:r>
            <a:r>
              <a:rPr lang="en-US" sz="2000" dirty="0" err="1">
                <a:solidFill>
                  <a:schemeClr val="accent3">
                    <a:lumMod val="25000"/>
                  </a:schemeClr>
                </a:solidFill>
                <a:latin typeface="Abadi" panose="020B0604020104020204" pitchFamily="34" charset="0"/>
              </a:rPr>
              <a:t>dataframe</a:t>
            </a:r>
            <a:r>
              <a:rPr lang="en-US" sz="2000" dirty="0">
                <a:solidFill>
                  <a:schemeClr val="accent3">
                    <a:lumMod val="25000"/>
                  </a:schemeClr>
                </a:solidFill>
                <a:latin typeface="Abadi" panose="020B0604020104020204" pitchFamily="34" charset="0"/>
              </a:rPr>
              <a:t> from the dictionary</a:t>
            </a:r>
          </a:p>
          <a:p>
            <a:pPr marL="457200" indent="-457200">
              <a:lnSpc>
                <a:spcPct val="100000"/>
              </a:lnSpc>
              <a:spcBef>
                <a:spcPts val="0"/>
              </a:spcBef>
              <a:buFont typeface="+mj-lt"/>
              <a:buAutoNum type="arabicPeriod"/>
            </a:pPr>
            <a:r>
              <a:rPr lang="en-US" sz="2000" dirty="0">
                <a:solidFill>
                  <a:schemeClr val="accent3">
                    <a:lumMod val="25000"/>
                  </a:schemeClr>
                </a:solidFill>
                <a:latin typeface="Abadi" panose="020B0604020104020204" pitchFamily="34" charset="0"/>
              </a:rPr>
              <a:t>Export data to csv file</a:t>
            </a:r>
          </a:p>
          <a:p>
            <a:pPr marL="457200" indent="-457200">
              <a:lnSpc>
                <a:spcPct val="100000"/>
              </a:lnSpc>
              <a:spcBef>
                <a:spcPts val="0"/>
              </a:spcBef>
              <a:buFont typeface="+mj-lt"/>
              <a:buAutoNum type="arabicPeriod"/>
            </a:pPr>
            <a:endParaRPr lang="en-US" sz="2000" dirty="0"/>
          </a:p>
        </p:txBody>
      </p:sp>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357534" cy="4199948"/>
          </a:xfrm>
          <a:prstGeom prst="rect">
            <a:avLst/>
          </a:prstGeom>
        </p:spPr>
        <p:txBody>
          <a:bodyPr/>
          <a:lstStyle/>
          <a:p>
            <a:r>
              <a:rPr lang="en-US" sz="2000" dirty="0">
                <a:solidFill>
                  <a:schemeClr val="accent3">
                    <a:lumMod val="25000"/>
                  </a:schemeClr>
                </a:solidFill>
                <a:latin typeface="Abadi" panose="020B0604020104020204" pitchFamily="34" charset="0"/>
              </a:rPr>
              <a:t>Calculate…</a:t>
            </a:r>
          </a:p>
          <a:p>
            <a:pPr lvl="1"/>
            <a:r>
              <a:rPr lang="en-US" sz="2000" dirty="0">
                <a:solidFill>
                  <a:schemeClr val="accent3">
                    <a:lumMod val="25000"/>
                  </a:schemeClr>
                </a:solidFill>
                <a:latin typeface="Abadi" panose="020B0604020104020204" pitchFamily="34" charset="0"/>
              </a:rPr>
              <a:t>Number of launches on each site</a:t>
            </a:r>
          </a:p>
          <a:p>
            <a:pPr lvl="1"/>
            <a:r>
              <a:rPr lang="en-US" sz="2000" dirty="0">
                <a:solidFill>
                  <a:schemeClr val="accent3">
                    <a:lumMod val="25000"/>
                  </a:schemeClr>
                </a:solidFill>
                <a:latin typeface="Abadi" panose="020B0604020104020204" pitchFamily="34" charset="0"/>
              </a:rPr>
              <a:t>Number and occurrence of each orbit</a:t>
            </a:r>
          </a:p>
          <a:p>
            <a:pPr lvl="1"/>
            <a:r>
              <a:rPr lang="en-US" sz="2000" dirty="0">
                <a:solidFill>
                  <a:schemeClr val="accent3">
                    <a:lumMod val="25000"/>
                  </a:schemeClr>
                </a:solidFill>
                <a:latin typeface="Abadi" panose="020B0604020104020204" pitchFamily="34" charset="0"/>
              </a:rPr>
              <a:t>Number and occurrence of mission outcome of orbits</a:t>
            </a:r>
          </a:p>
          <a:p>
            <a:pPr lvl="2"/>
            <a:r>
              <a:rPr lang="en-US" sz="1600" dirty="0">
                <a:solidFill>
                  <a:schemeClr val="accent3">
                    <a:lumMod val="25000"/>
                  </a:schemeClr>
                </a:solidFill>
                <a:latin typeface="Abadi" panose="020B0604020104020204" pitchFamily="34" charset="0"/>
              </a:rPr>
              <a:t>TRUE OCEAN – successfully landed to specific region in ocean</a:t>
            </a:r>
          </a:p>
          <a:p>
            <a:pPr lvl="2"/>
            <a:r>
              <a:rPr lang="en-US" sz="1600" dirty="0">
                <a:solidFill>
                  <a:schemeClr val="accent3">
                    <a:lumMod val="25000"/>
                  </a:schemeClr>
                </a:solidFill>
                <a:latin typeface="Abadi" panose="020B0604020104020204" pitchFamily="34" charset="0"/>
              </a:rPr>
              <a:t>FALSE OCEAN –unsuccessfully landed to specific region in ocean</a:t>
            </a:r>
          </a:p>
          <a:p>
            <a:pPr lvl="2"/>
            <a:r>
              <a:rPr lang="en-US" sz="1600" dirty="0">
                <a:solidFill>
                  <a:schemeClr val="accent3">
                    <a:lumMod val="25000"/>
                  </a:schemeClr>
                </a:solidFill>
                <a:latin typeface="Abadi" panose="020B0604020104020204" pitchFamily="34" charset="0"/>
              </a:rPr>
              <a:t>TRUE RTLS – successfully landed to ground pad</a:t>
            </a:r>
          </a:p>
          <a:p>
            <a:pPr lvl="2"/>
            <a:r>
              <a:rPr lang="en-US" sz="1600" dirty="0">
                <a:solidFill>
                  <a:schemeClr val="accent3">
                    <a:lumMod val="25000"/>
                  </a:schemeClr>
                </a:solidFill>
                <a:latin typeface="Abadi" panose="020B0604020104020204" pitchFamily="34" charset="0"/>
              </a:rPr>
              <a:t>FALSE RTLS – unsuccessfully landed to ground pad</a:t>
            </a:r>
          </a:p>
          <a:p>
            <a:pPr lvl="2"/>
            <a:r>
              <a:rPr lang="en-US" sz="1600" dirty="0">
                <a:solidFill>
                  <a:schemeClr val="accent3">
                    <a:lumMod val="25000"/>
                  </a:schemeClr>
                </a:solidFill>
                <a:latin typeface="Abadi" panose="020B0604020104020204" pitchFamily="34" charset="0"/>
              </a:rPr>
              <a:t>TRUE ASDS – successfully landed to drone ship</a:t>
            </a:r>
          </a:p>
          <a:p>
            <a:pPr lvl="2"/>
            <a:r>
              <a:rPr lang="en-US" sz="1600" dirty="0">
                <a:solidFill>
                  <a:schemeClr val="accent3">
                    <a:lumMod val="25000"/>
                  </a:schemeClr>
                </a:solidFill>
                <a:latin typeface="Abadi" panose="020B0604020104020204" pitchFamily="34" charset="0"/>
              </a:rPr>
              <a:t>FALSE ASDS – unsuccessfully landed to drone ship</a:t>
            </a:r>
          </a:p>
          <a:p>
            <a:pPr lvl="2"/>
            <a:r>
              <a:rPr lang="en-US" sz="1600" dirty="0">
                <a:solidFill>
                  <a:schemeClr val="accent3">
                    <a:lumMod val="25000"/>
                  </a:schemeClr>
                </a:solidFill>
                <a:latin typeface="Abadi" panose="020B0604020104020204" pitchFamily="34" charset="0"/>
              </a:rPr>
              <a:t>NONE ASDS / NONE NONE – failure to land </a:t>
            </a:r>
          </a:p>
          <a:p>
            <a:r>
              <a:rPr lang="en-US" sz="2000" dirty="0">
                <a:solidFill>
                  <a:schemeClr val="accent3">
                    <a:lumMod val="25000"/>
                  </a:schemeClr>
                </a:solidFill>
                <a:latin typeface="Abadi" panose="020B0604020104020204" pitchFamily="34" charset="0"/>
              </a:rPr>
              <a:t>Create landing outcome label from the Outcome column where 0 = failure to land, 1 = successful landing</a:t>
            </a:r>
          </a:p>
          <a:p>
            <a:pPr lvl="1"/>
            <a:endParaRPr lang="en-US" sz="2000" dirty="0">
              <a:solidFill>
                <a:schemeClr val="accent3">
                  <a:lumMod val="25000"/>
                </a:schemeClr>
              </a:solidFill>
              <a:latin typeface="Abadi" panose="020B0604020104020204" pitchFamily="34" charset="0"/>
            </a:endParaRPr>
          </a:p>
          <a:p>
            <a:pPr marL="457200" lvl="1" indent="0">
              <a:buNone/>
            </a:pPr>
            <a:endParaRPr lang="en-US" sz="2000" dirty="0"/>
          </a:p>
          <a:p>
            <a:endParaRPr lang="en-US" sz="2000" dirty="0"/>
          </a:p>
          <a:p>
            <a:endParaRPr lang="en-US" sz="20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266</TotalTime>
  <Words>1418</Words>
  <Application>Microsoft Macintosh PowerPoint</Application>
  <PresentationFormat>Widescreen</PresentationFormat>
  <Paragraphs>200</Paragraphs>
  <Slides>35</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Cassie Liu</cp:lastModifiedBy>
  <cp:revision>199</cp:revision>
  <dcterms:created xsi:type="dcterms:W3CDTF">2021-04-29T18:58:34Z</dcterms:created>
  <dcterms:modified xsi:type="dcterms:W3CDTF">2024-05-28T17:18:32Z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